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ppt/notesSlides/notesSlide16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3.xml" ContentType="application/vnd.openxmlformats-officedocument.themeOverride+xml"/>
  <Override PartName="/ppt/notesSlides/notesSlide17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4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5.xml" ContentType="application/vnd.openxmlformats-officedocument.themeOverride+xml"/>
  <Override PartName="/ppt/notesSlides/notesSlide18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9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6"/>
  </p:notesMasterIdLst>
  <p:handoutMasterIdLst>
    <p:handoutMasterId r:id="rId47"/>
  </p:handoutMasterIdLst>
  <p:sldIdLst>
    <p:sldId id="418" r:id="rId2"/>
    <p:sldId id="438" r:id="rId3"/>
    <p:sldId id="447" r:id="rId4"/>
    <p:sldId id="442" r:id="rId5"/>
    <p:sldId id="448" r:id="rId6"/>
    <p:sldId id="465" r:id="rId7"/>
    <p:sldId id="466" r:id="rId8"/>
    <p:sldId id="467" r:id="rId9"/>
    <p:sldId id="469" r:id="rId10"/>
    <p:sldId id="470" r:id="rId11"/>
    <p:sldId id="471" r:id="rId12"/>
    <p:sldId id="472" r:id="rId13"/>
    <p:sldId id="473" r:id="rId14"/>
    <p:sldId id="478" r:id="rId15"/>
    <p:sldId id="493" r:id="rId16"/>
    <p:sldId id="484" r:id="rId17"/>
    <p:sldId id="483" r:id="rId18"/>
    <p:sldId id="482" r:id="rId19"/>
    <p:sldId id="485" r:id="rId20"/>
    <p:sldId id="486" r:id="rId21"/>
    <p:sldId id="476" r:id="rId22"/>
    <p:sldId id="487" r:id="rId23"/>
    <p:sldId id="488" r:id="rId24"/>
    <p:sldId id="489" r:id="rId25"/>
    <p:sldId id="490" r:id="rId26"/>
    <p:sldId id="474" r:id="rId27"/>
    <p:sldId id="492" r:id="rId28"/>
    <p:sldId id="491" r:id="rId29"/>
    <p:sldId id="461" r:id="rId30"/>
    <p:sldId id="435" r:id="rId31"/>
    <p:sldId id="451" r:id="rId32"/>
    <p:sldId id="452" r:id="rId33"/>
    <p:sldId id="453" r:id="rId34"/>
    <p:sldId id="457" r:id="rId35"/>
    <p:sldId id="454" r:id="rId36"/>
    <p:sldId id="455" r:id="rId37"/>
    <p:sldId id="456" r:id="rId38"/>
    <p:sldId id="458" r:id="rId39"/>
    <p:sldId id="462" r:id="rId40"/>
    <p:sldId id="440" r:id="rId41"/>
    <p:sldId id="464" r:id="rId42"/>
    <p:sldId id="441" r:id="rId43"/>
    <p:sldId id="443" r:id="rId44"/>
    <p:sldId id="446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55979A"/>
    <a:srgbClr val="4CBBDC"/>
    <a:srgbClr val="00BBD6"/>
    <a:srgbClr val="E28846"/>
    <a:srgbClr val="E25E47"/>
    <a:srgbClr val="A6A6A6"/>
    <a:srgbClr val="528F97"/>
    <a:srgbClr val="3CA8EB"/>
    <a:srgbClr val="00AF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95238" autoAdjust="0"/>
  </p:normalViewPr>
  <p:slideViewPr>
    <p:cSldViewPr snapToGrid="0">
      <p:cViewPr varScale="1">
        <p:scale>
          <a:sx n="85" d="100"/>
          <a:sy n="85" d="100"/>
        </p:scale>
        <p:origin x="456" y="67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-53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58" d="100"/>
          <a:sy n="158" d="100"/>
        </p:scale>
        <p:origin x="-5736" y="-6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_uni\_Master3\DBDA\graph-mining\Benchmark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D:\_uni\_Master3\DBDA\graph-mining\Benchmarks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D:\_uni\_Master3\DBDA\graph-mining\Benchmarks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6"/>
          <c:order val="0"/>
          <c:tx>
            <c:v>Spark Average</c:v>
          </c:tx>
          <c:spPr>
            <a:ln w="31750" cap="rnd">
              <a:solidFill>
                <a:srgbClr val="F6A8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6A800"/>
              </a:solidFill>
              <a:ln w="9525">
                <a:noFill/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rgbClr val="F6A800"/>
                </a:solidFill>
                <a:ln w="9525">
                  <a:noFill/>
                </a:ln>
                <a:effectLst/>
              </c:spPr>
            </c:marker>
            <c:bubble3D val="0"/>
            <c:spPr>
              <a:ln w="31750" cap="rnd">
                <a:solidFill>
                  <a:srgbClr val="F6A800"/>
                </a:solidFill>
                <a:prstDash val="sysDot"/>
                <a:round/>
              </a:ln>
              <a:effectLst/>
            </c:spPr>
          </c:dPt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Tabelle1!$W$5:$W$11</c:f>
              <c:numCache>
                <c:formatCode>General</c:formatCode>
                <c:ptCount val="7"/>
                <c:pt idx="0">
                  <c:v>736.8</c:v>
                </c:pt>
                <c:pt idx="1">
                  <c:v>311</c:v>
                </c:pt>
                <c:pt idx="2">
                  <c:v>142.19999999999999</c:v>
                </c:pt>
                <c:pt idx="3">
                  <c:v>104.6</c:v>
                </c:pt>
                <c:pt idx="4">
                  <c:v>86.6</c:v>
                </c:pt>
                <c:pt idx="5">
                  <c:v>76.2</c:v>
                </c:pt>
                <c:pt idx="6">
                  <c:v>77.400000000000006</c:v>
                </c:pt>
              </c:numCache>
            </c:numRef>
          </c:yVal>
          <c:smooth val="0"/>
        </c:ser>
        <c:ser>
          <c:idx val="7"/>
          <c:order val="1"/>
          <c:tx>
            <c:v>Spark Data</c:v>
          </c:tx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F6A800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Tabelle1!$X$5:$X$11</c:f>
              <c:numCache>
                <c:formatCode>General</c:formatCode>
                <c:ptCount val="7"/>
                <c:pt idx="0">
                  <c:v>742</c:v>
                </c:pt>
                <c:pt idx="1">
                  <c:v>305</c:v>
                </c:pt>
                <c:pt idx="2">
                  <c:v>141</c:v>
                </c:pt>
                <c:pt idx="3">
                  <c:v>102</c:v>
                </c:pt>
                <c:pt idx="4">
                  <c:v>88</c:v>
                </c:pt>
                <c:pt idx="5">
                  <c:v>80</c:v>
                </c:pt>
                <c:pt idx="6">
                  <c:v>82</c:v>
                </c:pt>
              </c:numCache>
            </c:numRef>
          </c:yVal>
          <c:smooth val="0"/>
        </c:ser>
        <c:ser>
          <c:idx val="8"/>
          <c:order val="2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F6A800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Tabelle1!$Y$5:$Y$11</c:f>
              <c:numCache>
                <c:formatCode>General</c:formatCode>
                <c:ptCount val="7"/>
                <c:pt idx="0">
                  <c:v>736</c:v>
                </c:pt>
                <c:pt idx="1">
                  <c:v>331</c:v>
                </c:pt>
                <c:pt idx="2">
                  <c:v>143</c:v>
                </c:pt>
                <c:pt idx="3">
                  <c:v>105</c:v>
                </c:pt>
                <c:pt idx="4">
                  <c:v>85</c:v>
                </c:pt>
                <c:pt idx="5">
                  <c:v>77</c:v>
                </c:pt>
                <c:pt idx="6">
                  <c:v>78</c:v>
                </c:pt>
              </c:numCache>
            </c:numRef>
          </c:yVal>
          <c:smooth val="0"/>
        </c:ser>
        <c:ser>
          <c:idx val="9"/>
          <c:order val="3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F6A800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Tabelle1!$Z$5:$Z$11</c:f>
              <c:numCache>
                <c:formatCode>General</c:formatCode>
                <c:ptCount val="7"/>
                <c:pt idx="0">
                  <c:v>735</c:v>
                </c:pt>
                <c:pt idx="1">
                  <c:v>308</c:v>
                </c:pt>
                <c:pt idx="2">
                  <c:v>144</c:v>
                </c:pt>
                <c:pt idx="3">
                  <c:v>106</c:v>
                </c:pt>
                <c:pt idx="4">
                  <c:v>86</c:v>
                </c:pt>
                <c:pt idx="5">
                  <c:v>75</c:v>
                </c:pt>
                <c:pt idx="6">
                  <c:v>73</c:v>
                </c:pt>
              </c:numCache>
            </c:numRef>
          </c:yVal>
          <c:smooth val="0"/>
        </c:ser>
        <c:ser>
          <c:idx val="10"/>
          <c:order val="4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F6A800"/>
              </a:solidFill>
              <a:ln w="9525">
                <a:solidFill>
                  <a:srgbClr val="F6A800"/>
                </a:solidFill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Tabelle1!$AA$5:$AA$11</c:f>
              <c:numCache>
                <c:formatCode>General</c:formatCode>
                <c:ptCount val="7"/>
                <c:pt idx="0">
                  <c:v>738</c:v>
                </c:pt>
                <c:pt idx="1">
                  <c:v>307</c:v>
                </c:pt>
                <c:pt idx="2">
                  <c:v>141</c:v>
                </c:pt>
                <c:pt idx="3">
                  <c:v>107</c:v>
                </c:pt>
                <c:pt idx="4">
                  <c:v>89</c:v>
                </c:pt>
                <c:pt idx="5">
                  <c:v>72</c:v>
                </c:pt>
                <c:pt idx="6">
                  <c:v>75</c:v>
                </c:pt>
              </c:numCache>
            </c:numRef>
          </c:yVal>
          <c:smooth val="0"/>
        </c:ser>
        <c:ser>
          <c:idx val="11"/>
          <c:order val="5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F6A800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Tabelle1!$AB$5:$AB$11</c:f>
              <c:numCache>
                <c:formatCode>General</c:formatCode>
                <c:ptCount val="7"/>
                <c:pt idx="0">
                  <c:v>733</c:v>
                </c:pt>
                <c:pt idx="1">
                  <c:v>304</c:v>
                </c:pt>
                <c:pt idx="2">
                  <c:v>142</c:v>
                </c:pt>
                <c:pt idx="3">
                  <c:v>103</c:v>
                </c:pt>
                <c:pt idx="4">
                  <c:v>85</c:v>
                </c:pt>
                <c:pt idx="5">
                  <c:v>77</c:v>
                </c:pt>
                <c:pt idx="6">
                  <c:v>79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594248"/>
        <c:axId val="201594640"/>
      </c:scatterChart>
      <c:valAx>
        <c:axId val="201594248"/>
        <c:scaling>
          <c:orientation val="minMax"/>
          <c:max val="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Number of cores used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201594640"/>
        <c:crosses val="autoZero"/>
        <c:crossBetween val="midCat"/>
      </c:valAx>
      <c:valAx>
        <c:axId val="2015946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Runtime in seconds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20159424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egendEntry>
        <c:idx val="3"/>
        <c:delete val="1"/>
      </c:legendEntry>
      <c:legendEntry>
        <c:idx val="4"/>
        <c:delete val="1"/>
      </c:legendEntry>
      <c:legendEntry>
        <c:idx val="5"/>
        <c:delete val="1"/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>
          <a:latin typeface="Segoe UI Light" panose="020B0502040204020203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v>Flink Average</c:v>
          </c:tx>
          <c:spPr>
            <a:ln w="31750" cap="rnd">
              <a:solidFill>
                <a:srgbClr val="B1063A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rgbClr val="B1063A"/>
                </a:solidFill>
                <a:ln w="9525">
                  <a:noFill/>
                </a:ln>
                <a:effectLst/>
              </c:spPr>
            </c:marker>
            <c:bubble3D val="0"/>
            <c:spPr>
              <a:ln w="31750" cap="rnd">
                <a:solidFill>
                  <a:srgbClr val="B1063A"/>
                </a:solidFill>
                <a:prstDash val="sysDot"/>
                <a:round/>
              </a:ln>
              <a:effectLst/>
            </c:spPr>
          </c:dPt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Tabelle1!$P$5:$P$11</c:f>
              <c:numCache>
                <c:formatCode>General</c:formatCode>
                <c:ptCount val="7"/>
                <c:pt idx="0">
                  <c:v>74.8</c:v>
                </c:pt>
                <c:pt idx="1">
                  <c:v>50</c:v>
                </c:pt>
                <c:pt idx="2">
                  <c:v>30.2</c:v>
                </c:pt>
                <c:pt idx="3">
                  <c:v>24.2</c:v>
                </c:pt>
                <c:pt idx="4">
                  <c:v>19.600000000000001</c:v>
                </c:pt>
                <c:pt idx="5">
                  <c:v>16.600000000000001</c:v>
                </c:pt>
                <c:pt idx="6">
                  <c:v>20.2</c:v>
                </c:pt>
              </c:numCache>
            </c:numRef>
          </c:yVal>
          <c:smooth val="0"/>
        </c:ser>
        <c:ser>
          <c:idx val="1"/>
          <c:order val="1"/>
          <c:tx>
            <c:v>Flink Data</c:v>
          </c:tx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Tabelle1!$Q$5:$Q$11</c:f>
              <c:numCache>
                <c:formatCode>General</c:formatCode>
                <c:ptCount val="7"/>
                <c:pt idx="0">
                  <c:v>71</c:v>
                </c:pt>
                <c:pt idx="1">
                  <c:v>49</c:v>
                </c:pt>
                <c:pt idx="2">
                  <c:v>28</c:v>
                </c:pt>
                <c:pt idx="3">
                  <c:v>26</c:v>
                </c:pt>
                <c:pt idx="4">
                  <c:v>20</c:v>
                </c:pt>
                <c:pt idx="5">
                  <c:v>19</c:v>
                </c:pt>
                <c:pt idx="6">
                  <c:v>18</c:v>
                </c:pt>
              </c:numCache>
            </c:numRef>
          </c:yVal>
          <c:smooth val="0"/>
        </c:ser>
        <c:ser>
          <c:idx val="2"/>
          <c:order val="2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Tabelle1!$R$5:$R$11</c:f>
              <c:numCache>
                <c:formatCode>General</c:formatCode>
                <c:ptCount val="7"/>
                <c:pt idx="0">
                  <c:v>73</c:v>
                </c:pt>
                <c:pt idx="1">
                  <c:v>52</c:v>
                </c:pt>
                <c:pt idx="2">
                  <c:v>29</c:v>
                </c:pt>
                <c:pt idx="3">
                  <c:v>28</c:v>
                </c:pt>
                <c:pt idx="4">
                  <c:v>22</c:v>
                </c:pt>
                <c:pt idx="5">
                  <c:v>17</c:v>
                </c:pt>
                <c:pt idx="6">
                  <c:v>20</c:v>
                </c:pt>
              </c:numCache>
            </c:numRef>
          </c:yVal>
          <c:smooth val="0"/>
        </c:ser>
        <c:ser>
          <c:idx val="3"/>
          <c:order val="3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Tabelle1!$S$5:$S$11</c:f>
              <c:numCache>
                <c:formatCode>General</c:formatCode>
                <c:ptCount val="7"/>
                <c:pt idx="0">
                  <c:v>80</c:v>
                </c:pt>
                <c:pt idx="1">
                  <c:v>53</c:v>
                </c:pt>
                <c:pt idx="2">
                  <c:v>29</c:v>
                </c:pt>
                <c:pt idx="3">
                  <c:v>22</c:v>
                </c:pt>
                <c:pt idx="4">
                  <c:v>19</c:v>
                </c:pt>
                <c:pt idx="5">
                  <c:v>15</c:v>
                </c:pt>
                <c:pt idx="6">
                  <c:v>22</c:v>
                </c:pt>
              </c:numCache>
            </c:numRef>
          </c:yVal>
          <c:smooth val="0"/>
        </c:ser>
        <c:ser>
          <c:idx val="4"/>
          <c:order val="4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Tabelle1!$T$5:$T$11</c:f>
              <c:numCache>
                <c:formatCode>General</c:formatCode>
                <c:ptCount val="7"/>
                <c:pt idx="0">
                  <c:v>74</c:v>
                </c:pt>
                <c:pt idx="1">
                  <c:v>50</c:v>
                </c:pt>
                <c:pt idx="2">
                  <c:v>31</c:v>
                </c:pt>
                <c:pt idx="3">
                  <c:v>22</c:v>
                </c:pt>
                <c:pt idx="4">
                  <c:v>18</c:v>
                </c:pt>
                <c:pt idx="5">
                  <c:v>16</c:v>
                </c:pt>
                <c:pt idx="6">
                  <c:v>21</c:v>
                </c:pt>
              </c:numCache>
            </c:numRef>
          </c:yVal>
          <c:smooth val="0"/>
        </c:ser>
        <c:ser>
          <c:idx val="5"/>
          <c:order val="5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Tabelle1!$U$5:$U$11</c:f>
              <c:numCache>
                <c:formatCode>General</c:formatCode>
                <c:ptCount val="7"/>
                <c:pt idx="0">
                  <c:v>76</c:v>
                </c:pt>
                <c:pt idx="1">
                  <c:v>46</c:v>
                </c:pt>
                <c:pt idx="2">
                  <c:v>34</c:v>
                </c:pt>
                <c:pt idx="3">
                  <c:v>23</c:v>
                </c:pt>
                <c:pt idx="4">
                  <c:v>19</c:v>
                </c:pt>
                <c:pt idx="5">
                  <c:v>16</c:v>
                </c:pt>
                <c:pt idx="6">
                  <c:v>20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160312"/>
        <c:axId val="203805064"/>
      </c:scatterChart>
      <c:valAx>
        <c:axId val="198160312"/>
        <c:scaling>
          <c:orientation val="minMax"/>
          <c:max val="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Number of cores used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203805064"/>
        <c:crosses val="autoZero"/>
        <c:crossBetween val="midCat"/>
      </c:valAx>
      <c:valAx>
        <c:axId val="203805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Runtime in seconds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19816031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egendEntry>
        <c:idx val="3"/>
        <c:delete val="1"/>
      </c:legendEntry>
      <c:legendEntry>
        <c:idx val="4"/>
        <c:delete val="1"/>
      </c:legendEntry>
      <c:legendEntry>
        <c:idx val="5"/>
        <c:delete val="1"/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>
          <a:latin typeface="Segoe UI Light" panose="020B0502040204020203" pitchFamily="34" charset="0"/>
        </a:defRPr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v>Flink Average</c:v>
          </c:tx>
          <c:spPr>
            <a:ln w="31750" cap="rnd">
              <a:solidFill>
                <a:srgbClr val="B1063A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rgbClr val="B1063A"/>
                </a:solidFill>
                <a:ln w="9525">
                  <a:noFill/>
                </a:ln>
                <a:effectLst/>
              </c:spPr>
            </c:marker>
            <c:bubble3D val="0"/>
            <c:spPr>
              <a:ln w="31750" cap="rnd">
                <a:solidFill>
                  <a:srgbClr val="B1063A"/>
                </a:solidFill>
                <a:prstDash val="sysDot"/>
                <a:round/>
              </a:ln>
              <a:effectLst/>
            </c:spPr>
          </c:dPt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Tabelle1!$P$5:$P$11</c:f>
              <c:numCache>
                <c:formatCode>General</c:formatCode>
                <c:ptCount val="7"/>
                <c:pt idx="0">
                  <c:v>74.8</c:v>
                </c:pt>
                <c:pt idx="1">
                  <c:v>50</c:v>
                </c:pt>
                <c:pt idx="2">
                  <c:v>30.2</c:v>
                </c:pt>
                <c:pt idx="3">
                  <c:v>24.2</c:v>
                </c:pt>
                <c:pt idx="4">
                  <c:v>19.600000000000001</c:v>
                </c:pt>
                <c:pt idx="5">
                  <c:v>16.600000000000001</c:v>
                </c:pt>
                <c:pt idx="6">
                  <c:v>20.2</c:v>
                </c:pt>
              </c:numCache>
            </c:numRef>
          </c:yVal>
          <c:smooth val="0"/>
        </c:ser>
        <c:ser>
          <c:idx val="1"/>
          <c:order val="1"/>
          <c:tx>
            <c:v>Flink Data</c:v>
          </c:tx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Tabelle1!$Q$5:$Q$11</c:f>
              <c:numCache>
                <c:formatCode>General</c:formatCode>
                <c:ptCount val="7"/>
                <c:pt idx="0">
                  <c:v>71</c:v>
                </c:pt>
                <c:pt idx="1">
                  <c:v>49</c:v>
                </c:pt>
                <c:pt idx="2">
                  <c:v>28</c:v>
                </c:pt>
                <c:pt idx="3">
                  <c:v>26</c:v>
                </c:pt>
                <c:pt idx="4">
                  <c:v>20</c:v>
                </c:pt>
                <c:pt idx="5">
                  <c:v>19</c:v>
                </c:pt>
                <c:pt idx="6">
                  <c:v>18</c:v>
                </c:pt>
              </c:numCache>
            </c:numRef>
          </c:yVal>
          <c:smooth val="0"/>
        </c:ser>
        <c:ser>
          <c:idx val="2"/>
          <c:order val="2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Tabelle1!$R$5:$R$11</c:f>
              <c:numCache>
                <c:formatCode>General</c:formatCode>
                <c:ptCount val="7"/>
                <c:pt idx="0">
                  <c:v>73</c:v>
                </c:pt>
                <c:pt idx="1">
                  <c:v>52</c:v>
                </c:pt>
                <c:pt idx="2">
                  <c:v>29</c:v>
                </c:pt>
                <c:pt idx="3">
                  <c:v>28</c:v>
                </c:pt>
                <c:pt idx="4">
                  <c:v>22</c:v>
                </c:pt>
                <c:pt idx="5">
                  <c:v>17</c:v>
                </c:pt>
                <c:pt idx="6">
                  <c:v>20</c:v>
                </c:pt>
              </c:numCache>
            </c:numRef>
          </c:yVal>
          <c:smooth val="0"/>
        </c:ser>
        <c:ser>
          <c:idx val="3"/>
          <c:order val="3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Tabelle1!$S$5:$S$11</c:f>
              <c:numCache>
                <c:formatCode>General</c:formatCode>
                <c:ptCount val="7"/>
                <c:pt idx="0">
                  <c:v>80</c:v>
                </c:pt>
                <c:pt idx="1">
                  <c:v>53</c:v>
                </c:pt>
                <c:pt idx="2">
                  <c:v>29</c:v>
                </c:pt>
                <c:pt idx="3">
                  <c:v>22</c:v>
                </c:pt>
                <c:pt idx="4">
                  <c:v>19</c:v>
                </c:pt>
                <c:pt idx="5">
                  <c:v>15</c:v>
                </c:pt>
                <c:pt idx="6">
                  <c:v>22</c:v>
                </c:pt>
              </c:numCache>
            </c:numRef>
          </c:yVal>
          <c:smooth val="0"/>
        </c:ser>
        <c:ser>
          <c:idx val="4"/>
          <c:order val="4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Tabelle1!$T$5:$T$11</c:f>
              <c:numCache>
                <c:formatCode>General</c:formatCode>
                <c:ptCount val="7"/>
                <c:pt idx="0">
                  <c:v>74</c:v>
                </c:pt>
                <c:pt idx="1">
                  <c:v>50</c:v>
                </c:pt>
                <c:pt idx="2">
                  <c:v>31</c:v>
                </c:pt>
                <c:pt idx="3">
                  <c:v>22</c:v>
                </c:pt>
                <c:pt idx="4">
                  <c:v>18</c:v>
                </c:pt>
                <c:pt idx="5">
                  <c:v>16</c:v>
                </c:pt>
                <c:pt idx="6">
                  <c:v>21</c:v>
                </c:pt>
              </c:numCache>
            </c:numRef>
          </c:yVal>
          <c:smooth val="0"/>
        </c:ser>
        <c:ser>
          <c:idx val="5"/>
          <c:order val="5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Tabelle1!$U$5:$U$11</c:f>
              <c:numCache>
                <c:formatCode>General</c:formatCode>
                <c:ptCount val="7"/>
                <c:pt idx="0">
                  <c:v>76</c:v>
                </c:pt>
                <c:pt idx="1">
                  <c:v>46</c:v>
                </c:pt>
                <c:pt idx="2">
                  <c:v>34</c:v>
                </c:pt>
                <c:pt idx="3">
                  <c:v>23</c:v>
                </c:pt>
                <c:pt idx="4">
                  <c:v>19</c:v>
                </c:pt>
                <c:pt idx="5">
                  <c:v>16</c:v>
                </c:pt>
                <c:pt idx="6">
                  <c:v>20</c:v>
                </c:pt>
              </c:numCache>
            </c:numRef>
          </c:yVal>
          <c:smooth val="0"/>
        </c:ser>
        <c:ser>
          <c:idx val="6"/>
          <c:order val="6"/>
          <c:tx>
            <c:v>Spark Average</c:v>
          </c:tx>
          <c:spPr>
            <a:ln w="31750" cap="rnd">
              <a:solidFill>
                <a:srgbClr val="F6A8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6A800"/>
              </a:solidFill>
              <a:ln w="9525">
                <a:noFill/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rgbClr val="F6A800"/>
                </a:solidFill>
                <a:ln w="9525">
                  <a:noFill/>
                </a:ln>
                <a:effectLst/>
              </c:spPr>
            </c:marker>
            <c:bubble3D val="0"/>
            <c:spPr>
              <a:ln w="31750" cap="rnd">
                <a:solidFill>
                  <a:srgbClr val="F6A800"/>
                </a:solidFill>
                <a:prstDash val="sysDot"/>
                <a:round/>
              </a:ln>
              <a:effectLst/>
            </c:spPr>
          </c:dPt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Tabelle1!$W$5:$W$11</c:f>
              <c:numCache>
                <c:formatCode>General</c:formatCode>
                <c:ptCount val="7"/>
                <c:pt idx="0">
                  <c:v>736.8</c:v>
                </c:pt>
                <c:pt idx="1">
                  <c:v>311</c:v>
                </c:pt>
                <c:pt idx="2">
                  <c:v>142.19999999999999</c:v>
                </c:pt>
                <c:pt idx="3">
                  <c:v>104.6</c:v>
                </c:pt>
                <c:pt idx="4">
                  <c:v>86.6</c:v>
                </c:pt>
                <c:pt idx="5">
                  <c:v>76.2</c:v>
                </c:pt>
                <c:pt idx="6">
                  <c:v>77.400000000000006</c:v>
                </c:pt>
              </c:numCache>
            </c:numRef>
          </c:yVal>
          <c:smooth val="0"/>
        </c:ser>
        <c:ser>
          <c:idx val="7"/>
          <c:order val="7"/>
          <c:tx>
            <c:v>Spark Data</c:v>
          </c:tx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F6A800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Tabelle1!$X$5:$X$11</c:f>
              <c:numCache>
                <c:formatCode>General</c:formatCode>
                <c:ptCount val="7"/>
                <c:pt idx="0">
                  <c:v>742</c:v>
                </c:pt>
                <c:pt idx="1">
                  <c:v>305</c:v>
                </c:pt>
                <c:pt idx="2">
                  <c:v>141</c:v>
                </c:pt>
                <c:pt idx="3">
                  <c:v>102</c:v>
                </c:pt>
                <c:pt idx="4">
                  <c:v>88</c:v>
                </c:pt>
                <c:pt idx="5">
                  <c:v>80</c:v>
                </c:pt>
                <c:pt idx="6">
                  <c:v>82</c:v>
                </c:pt>
              </c:numCache>
            </c:numRef>
          </c:yVal>
          <c:smooth val="0"/>
        </c:ser>
        <c:ser>
          <c:idx val="8"/>
          <c:order val="8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F6A800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Tabelle1!$Y$5:$Y$11</c:f>
              <c:numCache>
                <c:formatCode>General</c:formatCode>
                <c:ptCount val="7"/>
                <c:pt idx="0">
                  <c:v>736</c:v>
                </c:pt>
                <c:pt idx="1">
                  <c:v>331</c:v>
                </c:pt>
                <c:pt idx="2">
                  <c:v>143</c:v>
                </c:pt>
                <c:pt idx="3">
                  <c:v>105</c:v>
                </c:pt>
                <c:pt idx="4">
                  <c:v>85</c:v>
                </c:pt>
                <c:pt idx="5">
                  <c:v>77</c:v>
                </c:pt>
                <c:pt idx="6">
                  <c:v>78</c:v>
                </c:pt>
              </c:numCache>
            </c:numRef>
          </c:yVal>
          <c:smooth val="0"/>
        </c:ser>
        <c:ser>
          <c:idx val="9"/>
          <c:order val="9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F6A800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Tabelle1!$Z$5:$Z$11</c:f>
              <c:numCache>
                <c:formatCode>General</c:formatCode>
                <c:ptCount val="7"/>
                <c:pt idx="0">
                  <c:v>735</c:v>
                </c:pt>
                <c:pt idx="1">
                  <c:v>308</c:v>
                </c:pt>
                <c:pt idx="2">
                  <c:v>144</c:v>
                </c:pt>
                <c:pt idx="3">
                  <c:v>106</c:v>
                </c:pt>
                <c:pt idx="4">
                  <c:v>86</c:v>
                </c:pt>
                <c:pt idx="5">
                  <c:v>75</c:v>
                </c:pt>
                <c:pt idx="6">
                  <c:v>73</c:v>
                </c:pt>
              </c:numCache>
            </c:numRef>
          </c:yVal>
          <c:smooth val="0"/>
        </c:ser>
        <c:ser>
          <c:idx val="10"/>
          <c:order val="10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F6A800"/>
              </a:solidFill>
              <a:ln w="9525">
                <a:solidFill>
                  <a:srgbClr val="F6A800"/>
                </a:solidFill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Tabelle1!$AA$5:$AA$11</c:f>
              <c:numCache>
                <c:formatCode>General</c:formatCode>
                <c:ptCount val="7"/>
                <c:pt idx="0">
                  <c:v>738</c:v>
                </c:pt>
                <c:pt idx="1">
                  <c:v>307</c:v>
                </c:pt>
                <c:pt idx="2">
                  <c:v>141</c:v>
                </c:pt>
                <c:pt idx="3">
                  <c:v>107</c:v>
                </c:pt>
                <c:pt idx="4">
                  <c:v>89</c:v>
                </c:pt>
                <c:pt idx="5">
                  <c:v>72</c:v>
                </c:pt>
                <c:pt idx="6">
                  <c:v>75</c:v>
                </c:pt>
              </c:numCache>
            </c:numRef>
          </c:yVal>
          <c:smooth val="0"/>
        </c:ser>
        <c:ser>
          <c:idx val="11"/>
          <c:order val="11"/>
          <c:spPr>
            <a:ln w="19050" cap="rnd">
              <a:noFill/>
              <a:round/>
            </a:ln>
            <a:effectLst/>
          </c:spPr>
          <c:marker>
            <c:symbol val="triangle"/>
            <c:size val="5"/>
            <c:spPr>
              <a:solidFill>
                <a:srgbClr val="F6A800"/>
              </a:solidFill>
              <a:ln w="9525">
                <a:noFill/>
              </a:ln>
              <a:effectLst/>
            </c:spPr>
          </c:marker>
          <c:xVal>
            <c:numRef>
              <c:f>Tabelle1!$O$5:$O$11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Tabelle1!$AB$5:$AB$11</c:f>
              <c:numCache>
                <c:formatCode>General</c:formatCode>
                <c:ptCount val="7"/>
                <c:pt idx="0">
                  <c:v>733</c:v>
                </c:pt>
                <c:pt idx="1">
                  <c:v>304</c:v>
                </c:pt>
                <c:pt idx="2">
                  <c:v>142</c:v>
                </c:pt>
                <c:pt idx="3">
                  <c:v>103</c:v>
                </c:pt>
                <c:pt idx="4">
                  <c:v>85</c:v>
                </c:pt>
                <c:pt idx="5">
                  <c:v>77</c:v>
                </c:pt>
                <c:pt idx="6">
                  <c:v>79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3806240"/>
        <c:axId val="203806632"/>
      </c:scatterChart>
      <c:valAx>
        <c:axId val="203806240"/>
        <c:scaling>
          <c:orientation val="minMax"/>
          <c:max val="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Number of cores used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203806632"/>
        <c:crosses val="autoZero"/>
        <c:crossBetween val="midCat"/>
      </c:valAx>
      <c:valAx>
        <c:axId val="2038066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Runtime in seconds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20380624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egendEntry>
        <c:idx val="3"/>
        <c:delete val="1"/>
      </c:legendEntry>
      <c:legendEntry>
        <c:idx val="4"/>
        <c:delete val="1"/>
      </c:legendEntry>
      <c:legendEntry>
        <c:idx val="5"/>
        <c:delete val="1"/>
      </c:legendEntry>
      <c:legendEntry>
        <c:idx val="8"/>
        <c:delete val="1"/>
      </c:legendEntry>
      <c:legendEntry>
        <c:idx val="9"/>
        <c:delete val="1"/>
      </c:legendEntry>
      <c:legendEntry>
        <c:idx val="10"/>
        <c:delete val="1"/>
      </c:legendEntry>
      <c:legendEntry>
        <c:idx val="11"/>
        <c:delete val="1"/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>
          <a:latin typeface="Segoe UI Light" panose="020B0502040204020203" pitchFamily="34" charset="0"/>
        </a:defRPr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1"/>
          <c:order val="0"/>
          <c:tx>
            <c:strRef>
              <c:f>Tabelle1!$W$17</c:f>
              <c:strCache>
                <c:ptCount val="1"/>
                <c:pt idx="0">
                  <c:v>Flink</c:v>
                </c:pt>
              </c:strCache>
            </c:strRef>
          </c:tx>
          <c:spPr>
            <a:ln w="31750" cap="rnd">
              <a:solidFill>
                <a:srgbClr val="B1063A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B1063A"/>
              </a:solidFill>
              <a:ln w="9525">
                <a:noFill/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rgbClr val="B1063A"/>
                </a:solidFill>
                <a:ln w="9525">
                  <a:noFill/>
                </a:ln>
                <a:effectLst/>
              </c:spPr>
            </c:marker>
            <c:bubble3D val="0"/>
            <c:spPr>
              <a:ln w="31750" cap="rnd">
                <a:solidFill>
                  <a:srgbClr val="B1063A"/>
                </a:solidFill>
                <a:prstDash val="sysDot"/>
                <a:round/>
              </a:ln>
              <a:effectLst/>
            </c:spPr>
          </c:dPt>
          <c:xVal>
            <c:numRef>
              <c:f>Tabelle1!$V$18:$V$24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Tabelle1!$W$18:$W$24</c:f>
              <c:numCache>
                <c:formatCode>General</c:formatCode>
                <c:ptCount val="7"/>
                <c:pt idx="0">
                  <c:v>1</c:v>
                </c:pt>
                <c:pt idx="1">
                  <c:v>1.496</c:v>
                </c:pt>
                <c:pt idx="2">
                  <c:v>2.4768211920529799</c:v>
                </c:pt>
                <c:pt idx="3">
                  <c:v>3.0909090909090908</c:v>
                </c:pt>
                <c:pt idx="4">
                  <c:v>3.8163265306122445</c:v>
                </c:pt>
                <c:pt idx="5">
                  <c:v>4.5060240963855414</c:v>
                </c:pt>
                <c:pt idx="6">
                  <c:v>3.7029702970297032</c:v>
                </c:pt>
              </c:numCache>
            </c:numRef>
          </c:yVal>
          <c:smooth val="0"/>
        </c:ser>
        <c:ser>
          <c:idx val="0"/>
          <c:order val="1"/>
          <c:tx>
            <c:strRef>
              <c:f>Tabelle1!$X$17</c:f>
              <c:strCache>
                <c:ptCount val="1"/>
                <c:pt idx="0">
                  <c:v>Spark</c:v>
                </c:pt>
              </c:strCache>
            </c:strRef>
          </c:tx>
          <c:spPr>
            <a:ln w="31750" cap="rnd">
              <a:solidFill>
                <a:srgbClr val="F6A8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6A800"/>
              </a:solidFill>
              <a:ln w="9525">
                <a:noFill/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solidFill>
                  <a:srgbClr val="F6A800"/>
                </a:solidFill>
                <a:ln w="9525">
                  <a:noFill/>
                </a:ln>
                <a:effectLst/>
              </c:spPr>
            </c:marker>
            <c:bubble3D val="0"/>
            <c:spPr>
              <a:ln w="31750" cap="rnd">
                <a:solidFill>
                  <a:srgbClr val="F6A800"/>
                </a:solidFill>
                <a:prstDash val="sysDot"/>
                <a:round/>
              </a:ln>
              <a:effectLst/>
            </c:spPr>
          </c:dPt>
          <c:xVal>
            <c:numRef>
              <c:f>Tabelle1!$V$18:$V$24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Tabelle1!$X$18:$X$24</c:f>
              <c:numCache>
                <c:formatCode>General</c:formatCode>
                <c:ptCount val="7"/>
                <c:pt idx="0">
                  <c:v>1</c:v>
                </c:pt>
                <c:pt idx="1">
                  <c:v>2.3691318327974273</c:v>
                </c:pt>
                <c:pt idx="2">
                  <c:v>5.1814345991561179</c:v>
                </c:pt>
                <c:pt idx="3">
                  <c:v>7.0439770554493304</c:v>
                </c:pt>
                <c:pt idx="4">
                  <c:v>8.5080831408775985</c:v>
                </c:pt>
                <c:pt idx="5">
                  <c:v>9.669291338582676</c:v>
                </c:pt>
                <c:pt idx="6">
                  <c:v>9.5193798449612395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Tabelle1!$Y$17</c:f>
              <c:strCache>
                <c:ptCount val="1"/>
                <c:pt idx="0">
                  <c:v>Linear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noFill/>
                <a:ln w="9525">
                  <a:noFill/>
                </a:ln>
                <a:effectLst/>
              </c:spPr>
            </c:marker>
            <c:bubble3D val="0"/>
            <c:spPr>
              <a:ln w="19050" cap="rnd">
                <a:solidFill>
                  <a:schemeClr val="accent3"/>
                </a:solidFill>
                <a:prstDash val="sysDot"/>
                <a:round/>
              </a:ln>
              <a:effectLst/>
            </c:spPr>
          </c:dPt>
          <c:xVal>
            <c:numRef>
              <c:f>Tabelle1!$V$18:$V$24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xVal>
          <c:yVal>
            <c:numRef>
              <c:f>Tabelle1!$Y$18:$Y$24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20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3807416"/>
        <c:axId val="294002560"/>
      </c:scatterChart>
      <c:valAx>
        <c:axId val="203807416"/>
        <c:scaling>
          <c:orientation val="minMax"/>
          <c:max val="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Number of cores used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294002560"/>
        <c:crosses val="autoZero"/>
        <c:crossBetween val="midCat"/>
      </c:valAx>
      <c:valAx>
        <c:axId val="294002560"/>
        <c:scaling>
          <c:orientation val="minMax"/>
          <c:max val="1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relative speedup factor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20380741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Segoe UI Light" panose="020B0502040204020203" pitchFamily="34" charset="0"/>
        </a:defRPr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r>
              <a:rPr lang="en-US" sz="1600" b="1" dirty="0" smtClean="0"/>
              <a:t>Spark</a:t>
            </a:r>
            <a:endParaRPr lang="en-US" sz="1600" b="1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Tabelle1!$A$37</c:f>
              <c:strCache>
                <c:ptCount val="1"/>
                <c:pt idx="0">
                  <c:v>Add degrees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Tabelle1!$B$36:$G$36</c:f>
              <c:strCache>
                <c:ptCount val="6"/>
                <c:pt idx="0">
                  <c:v>1 core</c:v>
                </c:pt>
                <c:pt idx="1">
                  <c:v>2 cores</c:v>
                </c:pt>
                <c:pt idx="2">
                  <c:v>4 cores</c:v>
                </c:pt>
                <c:pt idx="3">
                  <c:v>6 cores</c:v>
                </c:pt>
                <c:pt idx="4">
                  <c:v>8 cores</c:v>
                </c:pt>
                <c:pt idx="5">
                  <c:v>10 cores</c:v>
                </c:pt>
              </c:strCache>
            </c:strRef>
          </c:cat>
          <c:val>
            <c:numRef>
              <c:f>Tabelle1!$B$37:$G$37</c:f>
              <c:numCache>
                <c:formatCode>General</c:formatCode>
                <c:ptCount val="6"/>
                <c:pt idx="0">
                  <c:v>2.1030356449858977E-3</c:v>
                </c:pt>
                <c:pt idx="1">
                  <c:v>5.1715774570467807E-3</c:v>
                </c:pt>
                <c:pt idx="2">
                  <c:v>1.1156915485077685E-2</c:v>
                </c:pt>
                <c:pt idx="3">
                  <c:v>1.548289302728454E-2</c:v>
                </c:pt>
                <c:pt idx="4">
                  <c:v>1.8255240396156138E-2</c:v>
                </c:pt>
                <c:pt idx="5">
                  <c:v>2.0931700767377135E-2</c:v>
                </c:pt>
              </c:numCache>
            </c:numRef>
          </c:val>
        </c:ser>
        <c:ser>
          <c:idx val="1"/>
          <c:order val="1"/>
          <c:tx>
            <c:strRef>
              <c:f>Tabelle1!$A$38</c:f>
              <c:strCache>
                <c:ptCount val="1"/>
                <c:pt idx="0">
                  <c:v>Get triangles</c:v>
                </c:pt>
              </c:strCache>
            </c:strRef>
          </c:tx>
          <c:spPr>
            <a:solidFill>
              <a:srgbClr val="F6A800"/>
            </a:solidFill>
            <a:ln>
              <a:noFill/>
            </a:ln>
            <a:effectLst/>
          </c:spPr>
          <c:invertIfNegative val="0"/>
          <c:cat>
            <c:strRef>
              <c:f>Tabelle1!$B$36:$G$36</c:f>
              <c:strCache>
                <c:ptCount val="6"/>
                <c:pt idx="0">
                  <c:v>1 core</c:v>
                </c:pt>
                <c:pt idx="1">
                  <c:v>2 cores</c:v>
                </c:pt>
                <c:pt idx="2">
                  <c:v>4 cores</c:v>
                </c:pt>
                <c:pt idx="3">
                  <c:v>6 cores</c:v>
                </c:pt>
                <c:pt idx="4">
                  <c:v>8 cores</c:v>
                </c:pt>
                <c:pt idx="5">
                  <c:v>10 cores</c:v>
                </c:pt>
              </c:strCache>
            </c:strRef>
          </c:cat>
          <c:val>
            <c:numRef>
              <c:f>Tabelle1!$B$38:$G$38</c:f>
              <c:numCache>
                <c:formatCode>General</c:formatCode>
                <c:ptCount val="6"/>
                <c:pt idx="0">
                  <c:v>0.17572884529112021</c:v>
                </c:pt>
                <c:pt idx="1">
                  <c:v>0.17893679900926462</c:v>
                </c:pt>
                <c:pt idx="2">
                  <c:v>0.24130633762427461</c:v>
                </c:pt>
                <c:pt idx="3">
                  <c:v>0.25840700073879708</c:v>
                </c:pt>
                <c:pt idx="4">
                  <c:v>0.26347558095415086</c:v>
                </c:pt>
                <c:pt idx="5">
                  <c:v>0.28693502636469531</c:v>
                </c:pt>
              </c:numCache>
            </c:numRef>
          </c:val>
        </c:ser>
        <c:ser>
          <c:idx val="2"/>
          <c:order val="2"/>
          <c:tx>
            <c:strRef>
              <c:f>Tabelle1!$A$39</c:f>
              <c:strCache>
                <c:ptCount val="1"/>
                <c:pt idx="0">
                  <c:v>Filter triangles</c:v>
                </c:pt>
              </c:strCache>
            </c:strRef>
          </c:tx>
          <c:spPr>
            <a:solidFill>
              <a:srgbClr val="B1063A"/>
            </a:solidFill>
            <a:ln>
              <a:noFill/>
            </a:ln>
            <a:effectLst/>
          </c:spPr>
          <c:invertIfNegative val="0"/>
          <c:cat>
            <c:strRef>
              <c:f>Tabelle1!$B$36:$G$36</c:f>
              <c:strCache>
                <c:ptCount val="6"/>
                <c:pt idx="0">
                  <c:v>1 core</c:v>
                </c:pt>
                <c:pt idx="1">
                  <c:v>2 cores</c:v>
                </c:pt>
                <c:pt idx="2">
                  <c:v>4 cores</c:v>
                </c:pt>
                <c:pt idx="3">
                  <c:v>6 cores</c:v>
                </c:pt>
                <c:pt idx="4">
                  <c:v>8 cores</c:v>
                </c:pt>
                <c:pt idx="5">
                  <c:v>10 cores</c:v>
                </c:pt>
              </c:strCache>
            </c:strRef>
          </c:cat>
          <c:val>
            <c:numRef>
              <c:f>Tabelle1!$B$39:$G$39</c:f>
              <c:numCache>
                <c:formatCode>General</c:formatCode>
                <c:ptCount val="6"/>
                <c:pt idx="0">
                  <c:v>0.81801129178795073</c:v>
                </c:pt>
                <c:pt idx="1">
                  <c:v>0.80509733800085637</c:v>
                </c:pt>
                <c:pt idx="2">
                  <c:v>0.72955131221338132</c:v>
                </c:pt>
                <c:pt idx="3">
                  <c:v>0.70197819274959883</c:v>
                </c:pt>
                <c:pt idx="4">
                  <c:v>0.68844518781796626</c:v>
                </c:pt>
                <c:pt idx="5">
                  <c:v>0.65610300459714921</c:v>
                </c:pt>
              </c:numCache>
            </c:numRef>
          </c:val>
        </c:ser>
        <c:ser>
          <c:idx val="3"/>
          <c:order val="3"/>
          <c:tx>
            <c:strRef>
              <c:f>Tabelle1!$A$40</c:f>
              <c:strCache>
                <c:ptCount val="1"/>
                <c:pt idx="0">
                  <c:v>Connect truss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Tabelle1!$B$36:$G$36</c:f>
              <c:strCache>
                <c:ptCount val="6"/>
                <c:pt idx="0">
                  <c:v>1 core</c:v>
                </c:pt>
                <c:pt idx="1">
                  <c:v>2 cores</c:v>
                </c:pt>
                <c:pt idx="2">
                  <c:v>4 cores</c:v>
                </c:pt>
                <c:pt idx="3">
                  <c:v>6 cores</c:v>
                </c:pt>
                <c:pt idx="4">
                  <c:v>8 cores</c:v>
                </c:pt>
                <c:pt idx="5">
                  <c:v>10 cores</c:v>
                </c:pt>
              </c:strCache>
            </c:strRef>
          </c:cat>
          <c:val>
            <c:numRef>
              <c:f>Tabelle1!$B$40:$G$40</c:f>
              <c:numCache>
                <c:formatCode>General</c:formatCode>
                <c:ptCount val="6"/>
                <c:pt idx="0">
                  <c:v>4.1179742006544487E-3</c:v>
                </c:pt>
                <c:pt idx="1">
                  <c:v>1.0701212468286722E-2</c:v>
                </c:pt>
                <c:pt idx="2">
                  <c:v>1.7798159553723381E-2</c:v>
                </c:pt>
                <c:pt idx="3">
                  <c:v>2.3886709296104761E-2</c:v>
                </c:pt>
                <c:pt idx="4">
                  <c:v>2.9491021441680018E-2</c:v>
                </c:pt>
                <c:pt idx="5">
                  <c:v>3.5674589413218806E-2</c:v>
                </c:pt>
              </c:numCache>
            </c:numRef>
          </c:val>
        </c:ser>
        <c:ser>
          <c:idx val="4"/>
          <c:order val="4"/>
          <c:tx>
            <c:strRef>
              <c:f>Tabelle1!$A$41</c:f>
              <c:strCache>
                <c:ptCount val="1"/>
                <c:pt idx="0">
                  <c:v>Final map</c:v>
                </c:pt>
              </c:strCache>
            </c:strRef>
          </c:tx>
          <c:spPr>
            <a:solidFill>
              <a:srgbClr val="7030A0"/>
            </a:solidFill>
            <a:ln>
              <a:noFill/>
            </a:ln>
            <a:effectLst/>
          </c:spPr>
          <c:invertIfNegative val="0"/>
          <c:cat>
            <c:strRef>
              <c:f>Tabelle1!$B$36:$G$36</c:f>
              <c:strCache>
                <c:ptCount val="6"/>
                <c:pt idx="0">
                  <c:v>1 core</c:v>
                </c:pt>
                <c:pt idx="1">
                  <c:v>2 cores</c:v>
                </c:pt>
                <c:pt idx="2">
                  <c:v>4 cores</c:v>
                </c:pt>
                <c:pt idx="3">
                  <c:v>6 cores</c:v>
                </c:pt>
                <c:pt idx="4">
                  <c:v>8 cores</c:v>
                </c:pt>
                <c:pt idx="5">
                  <c:v>10 cores</c:v>
                </c:pt>
              </c:strCache>
            </c:strRef>
          </c:cat>
          <c:val>
            <c:numRef>
              <c:f>Tabelle1!$B$41:$G$41</c:f>
              <c:numCache>
                <c:formatCode>General</c:formatCode>
                <c:ptCount val="6"/>
                <c:pt idx="0">
                  <c:v>3.8853075288676093E-5</c:v>
                </c:pt>
                <c:pt idx="1">
                  <c:v>9.3073064545622775E-5</c:v>
                </c:pt>
                <c:pt idx="2">
                  <c:v>1.8727512354305807E-4</c:v>
                </c:pt>
                <c:pt idx="3">
                  <c:v>2.4520418821491355E-4</c:v>
                </c:pt>
                <c:pt idx="4">
                  <c:v>3.3296939004653822E-4</c:v>
                </c:pt>
                <c:pt idx="5">
                  <c:v>3.5567885755950952E-4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94003736"/>
        <c:axId val="294004128"/>
      </c:barChart>
      <c:catAx>
        <c:axId val="2940037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294004128"/>
        <c:crosses val="autoZero"/>
        <c:auto val="1"/>
        <c:lblAlgn val="ctr"/>
        <c:lblOffset val="100"/>
        <c:noMultiLvlLbl val="0"/>
      </c:catAx>
      <c:valAx>
        <c:axId val="294004128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294003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Segoe UI Light" panose="020B0502040204020203" pitchFamily="34" charset="0"/>
        </a:defRPr>
      </a:pPr>
      <a:endParaRPr lang="en-US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r>
              <a:rPr lang="en-US" sz="1600" b="1" dirty="0" err="1" smtClean="0"/>
              <a:t>Flink</a:t>
            </a:r>
            <a:endParaRPr lang="en-US" sz="1600" b="1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Tabelle1!$A$59</c:f>
              <c:strCache>
                <c:ptCount val="1"/>
                <c:pt idx="0">
                  <c:v>Add degrees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Tabelle1!$B$58:$G$58</c:f>
              <c:strCache>
                <c:ptCount val="6"/>
                <c:pt idx="0">
                  <c:v>1 core</c:v>
                </c:pt>
                <c:pt idx="1">
                  <c:v>2 cores</c:v>
                </c:pt>
                <c:pt idx="2">
                  <c:v>4 cores</c:v>
                </c:pt>
                <c:pt idx="3">
                  <c:v>6 cores</c:v>
                </c:pt>
                <c:pt idx="4">
                  <c:v>8 cores</c:v>
                </c:pt>
                <c:pt idx="5">
                  <c:v>10 cores</c:v>
                </c:pt>
              </c:strCache>
            </c:strRef>
          </c:cat>
          <c:val>
            <c:numRef>
              <c:f>Tabelle1!$B$59:$G$59</c:f>
              <c:numCache>
                <c:formatCode>General</c:formatCode>
                <c:ptCount val="6"/>
                <c:pt idx="0">
                  <c:v>0.55614406779661019</c:v>
                </c:pt>
                <c:pt idx="1">
                  <c:v>0.47688921496698455</c:v>
                </c:pt>
                <c:pt idx="2">
                  <c:v>0.47509829619921362</c:v>
                </c:pt>
                <c:pt idx="3">
                  <c:v>0.48342541436464093</c:v>
                </c:pt>
                <c:pt idx="4">
                  <c:v>0.45896328293736505</c:v>
                </c:pt>
                <c:pt idx="5">
                  <c:v>0.49954586739327883</c:v>
                </c:pt>
              </c:numCache>
            </c:numRef>
          </c:val>
        </c:ser>
        <c:ser>
          <c:idx val="1"/>
          <c:order val="1"/>
          <c:tx>
            <c:strRef>
              <c:f>Tabelle1!$A$60</c:f>
              <c:strCache>
                <c:ptCount val="1"/>
                <c:pt idx="0">
                  <c:v>Get + filter triangles</c:v>
                </c:pt>
              </c:strCache>
            </c:strRef>
          </c:tx>
          <c:spPr>
            <a:solidFill>
              <a:srgbClr val="E05F00"/>
            </a:solidFill>
            <a:ln>
              <a:noFill/>
            </a:ln>
            <a:effectLst/>
          </c:spPr>
          <c:invertIfNegative val="0"/>
          <c:cat>
            <c:strRef>
              <c:f>Tabelle1!$B$58:$G$58</c:f>
              <c:strCache>
                <c:ptCount val="6"/>
                <c:pt idx="0">
                  <c:v>1 core</c:v>
                </c:pt>
                <c:pt idx="1">
                  <c:v>2 cores</c:v>
                </c:pt>
                <c:pt idx="2">
                  <c:v>4 cores</c:v>
                </c:pt>
                <c:pt idx="3">
                  <c:v>6 cores</c:v>
                </c:pt>
                <c:pt idx="4">
                  <c:v>8 cores</c:v>
                </c:pt>
                <c:pt idx="5">
                  <c:v>10 cores</c:v>
                </c:pt>
              </c:strCache>
            </c:strRef>
          </c:cat>
          <c:val>
            <c:numRef>
              <c:f>Tabelle1!$B$60:$G$60</c:f>
              <c:numCache>
                <c:formatCode>General</c:formatCode>
                <c:ptCount val="6"/>
                <c:pt idx="0">
                  <c:v>0.42372881355932207</c:v>
                </c:pt>
                <c:pt idx="1">
                  <c:v>0.49523110785033014</c:v>
                </c:pt>
                <c:pt idx="2">
                  <c:v>0.47509829619921362</c:v>
                </c:pt>
                <c:pt idx="3">
                  <c:v>0.46040515653775327</c:v>
                </c:pt>
                <c:pt idx="4">
                  <c:v>0.48596112311015122</c:v>
                </c:pt>
                <c:pt idx="5">
                  <c:v>0.45413260672116257</c:v>
                </c:pt>
              </c:numCache>
            </c:numRef>
          </c:val>
        </c:ser>
        <c:ser>
          <c:idx val="2"/>
          <c:order val="2"/>
          <c:tx>
            <c:strRef>
              <c:f>Tabelle1!$A$61</c:f>
              <c:strCache>
                <c:ptCount val="1"/>
                <c:pt idx="0">
                  <c:v>Connect truss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Tabelle1!$B$58:$G$58</c:f>
              <c:strCache>
                <c:ptCount val="6"/>
                <c:pt idx="0">
                  <c:v>1 core</c:v>
                </c:pt>
                <c:pt idx="1">
                  <c:v>2 cores</c:v>
                </c:pt>
                <c:pt idx="2">
                  <c:v>4 cores</c:v>
                </c:pt>
                <c:pt idx="3">
                  <c:v>6 cores</c:v>
                </c:pt>
                <c:pt idx="4">
                  <c:v>8 cores</c:v>
                </c:pt>
                <c:pt idx="5">
                  <c:v>10 cores</c:v>
                </c:pt>
              </c:strCache>
            </c:strRef>
          </c:cat>
          <c:val>
            <c:numRef>
              <c:f>Tabelle1!$B$61:$G$61</c:f>
              <c:numCache>
                <c:formatCode>General</c:formatCode>
                <c:ptCount val="6"/>
                <c:pt idx="0">
                  <c:v>1.9862288135593223E-2</c:v>
                </c:pt>
                <c:pt idx="1">
                  <c:v>2.7512839325018339E-2</c:v>
                </c:pt>
                <c:pt idx="2">
                  <c:v>4.9148099606815203E-2</c:v>
                </c:pt>
                <c:pt idx="3">
                  <c:v>5.5248618784530384E-2</c:v>
                </c:pt>
                <c:pt idx="4">
                  <c:v>5.3995680345572353E-2</c:v>
                </c:pt>
                <c:pt idx="5">
                  <c:v>4.5413260672116255E-2</c:v>
                </c:pt>
              </c:numCache>
            </c:numRef>
          </c:val>
        </c:ser>
        <c:ser>
          <c:idx val="3"/>
          <c:order val="3"/>
          <c:tx>
            <c:strRef>
              <c:f>Tabelle1!$A$62</c:f>
              <c:strCache>
                <c:ptCount val="1"/>
                <c:pt idx="0">
                  <c:v>Final map</c:v>
                </c:pt>
              </c:strCache>
            </c:strRef>
          </c:tx>
          <c:spPr>
            <a:solidFill>
              <a:srgbClr val="7030A0"/>
            </a:solidFill>
            <a:ln>
              <a:noFill/>
            </a:ln>
            <a:effectLst/>
          </c:spPr>
          <c:invertIfNegative val="0"/>
          <c:cat>
            <c:strRef>
              <c:f>Tabelle1!$B$58:$G$58</c:f>
              <c:strCache>
                <c:ptCount val="6"/>
                <c:pt idx="0">
                  <c:v>1 core</c:v>
                </c:pt>
                <c:pt idx="1">
                  <c:v>2 cores</c:v>
                </c:pt>
                <c:pt idx="2">
                  <c:v>4 cores</c:v>
                </c:pt>
                <c:pt idx="3">
                  <c:v>6 cores</c:v>
                </c:pt>
                <c:pt idx="4">
                  <c:v>8 cores</c:v>
                </c:pt>
                <c:pt idx="5">
                  <c:v>10 cores</c:v>
                </c:pt>
              </c:strCache>
            </c:strRef>
          </c:cat>
          <c:val>
            <c:numRef>
              <c:f>Tabelle1!$B$62:$G$62</c:f>
              <c:numCache>
                <c:formatCode>General</c:formatCode>
                <c:ptCount val="6"/>
                <c:pt idx="0">
                  <c:v>2.6483050847457627E-4</c:v>
                </c:pt>
                <c:pt idx="1">
                  <c:v>3.6683785766691119E-4</c:v>
                </c:pt>
                <c:pt idx="2">
                  <c:v>6.5530799475753605E-4</c:v>
                </c:pt>
                <c:pt idx="3">
                  <c:v>9.2081031307550648E-4</c:v>
                </c:pt>
                <c:pt idx="4">
                  <c:v>1.0799136069114472E-3</c:v>
                </c:pt>
                <c:pt idx="5">
                  <c:v>9.0826521344232523E-4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02656672"/>
        <c:axId val="294004520"/>
      </c:barChart>
      <c:catAx>
        <c:axId val="202656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294004520"/>
        <c:crosses val="autoZero"/>
        <c:auto val="1"/>
        <c:lblAlgn val="ctr"/>
        <c:lblOffset val="100"/>
        <c:noMultiLvlLbl val="0"/>
      </c:catAx>
      <c:valAx>
        <c:axId val="294004520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202656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5"/>
          <c:y val="0.91460780155005872"/>
          <c:w val="0.8627637567232106"/>
          <c:h val="6.855718161492439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>
          <a:latin typeface="Segoe UI Light" panose="020B0502040204020203" pitchFamily="34" charset="0"/>
        </a:defRPr>
      </a:pPr>
      <a:endParaRPr lang="en-US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Tabelle1!$O$28</c:f>
              <c:strCache>
                <c:ptCount val="1"/>
                <c:pt idx="0">
                  <c:v>Flink</c:v>
                </c:pt>
              </c:strCache>
            </c:strRef>
          </c:tx>
          <c:spPr>
            <a:solidFill>
              <a:srgbClr val="B1063A"/>
            </a:solidFill>
            <a:ln>
              <a:noFill/>
            </a:ln>
            <a:effectLst/>
          </c:spPr>
          <c:invertIfNegative val="0"/>
          <c:dPt>
            <c:idx val="4"/>
            <c:invertIfNegative val="0"/>
            <c:bubble3D val="0"/>
            <c:spPr>
              <a:gradFill>
                <a:gsLst>
                  <a:gs pos="73000">
                    <a:srgbClr val="B61647"/>
                  </a:gs>
                  <a:gs pos="63000">
                    <a:srgbClr val="B41042"/>
                  </a:gs>
                  <a:gs pos="68000">
                    <a:srgbClr val="B1063A">
                      <a:alpha val="0"/>
                    </a:srgbClr>
                  </a:gs>
                  <a:gs pos="100000">
                    <a:srgbClr val="B1063A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cat>
            <c:numRef>
              <c:f>Tabelle1!$P$27:$T$27</c:f>
              <c:numCache>
                <c:formatCode>General</c:formatCode>
                <c:ptCount val="5"/>
                <c:pt idx="0">
                  <c:v>40</c:v>
                </c:pt>
                <c:pt idx="1">
                  <c:v>20</c:v>
                </c:pt>
                <c:pt idx="2">
                  <c:v>10</c:v>
                </c:pt>
                <c:pt idx="3">
                  <c:v>8</c:v>
                </c:pt>
                <c:pt idx="4">
                  <c:v>5</c:v>
                </c:pt>
              </c:numCache>
            </c:numRef>
          </c:cat>
          <c:val>
            <c:numRef>
              <c:f>Tabelle1!$P$28:$T$28</c:f>
              <c:numCache>
                <c:formatCode>General</c:formatCode>
                <c:ptCount val="5"/>
                <c:pt idx="0">
                  <c:v>19</c:v>
                </c:pt>
                <c:pt idx="1">
                  <c:v>16</c:v>
                </c:pt>
                <c:pt idx="2">
                  <c:v>22</c:v>
                </c:pt>
                <c:pt idx="3">
                  <c:v>30</c:v>
                </c:pt>
                <c:pt idx="4">
                  <c:v>3200</c:v>
                </c:pt>
              </c:numCache>
            </c:numRef>
          </c:val>
        </c:ser>
        <c:ser>
          <c:idx val="1"/>
          <c:order val="1"/>
          <c:tx>
            <c:strRef>
              <c:f>Tabelle1!$O$29</c:f>
              <c:strCache>
                <c:ptCount val="1"/>
                <c:pt idx="0">
                  <c:v>Spark</c:v>
                </c:pt>
              </c:strCache>
            </c:strRef>
          </c:tx>
          <c:spPr>
            <a:solidFill>
              <a:srgbClr val="F6A800"/>
            </a:solidFill>
            <a:ln>
              <a:noFill/>
            </a:ln>
            <a:effectLst/>
          </c:spPr>
          <c:invertIfNegative val="0"/>
          <c:cat>
            <c:numRef>
              <c:f>Tabelle1!$P$27:$T$27</c:f>
              <c:numCache>
                <c:formatCode>General</c:formatCode>
                <c:ptCount val="5"/>
                <c:pt idx="0">
                  <c:v>40</c:v>
                </c:pt>
                <c:pt idx="1">
                  <c:v>20</c:v>
                </c:pt>
                <c:pt idx="2">
                  <c:v>10</c:v>
                </c:pt>
                <c:pt idx="3">
                  <c:v>8</c:v>
                </c:pt>
                <c:pt idx="4">
                  <c:v>5</c:v>
                </c:pt>
              </c:numCache>
            </c:numRef>
          </c:cat>
          <c:val>
            <c:numRef>
              <c:f>Tabelle1!$P$29:$T$29</c:f>
              <c:numCache>
                <c:formatCode>General</c:formatCode>
                <c:ptCount val="5"/>
                <c:pt idx="0">
                  <c:v>67</c:v>
                </c:pt>
                <c:pt idx="1">
                  <c:v>76</c:v>
                </c:pt>
                <c:pt idx="2">
                  <c:v>125</c:v>
                </c:pt>
                <c:pt idx="3">
                  <c:v>146</c:v>
                </c:pt>
                <c:pt idx="4">
                  <c:v>784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1595424"/>
        <c:axId val="201595816"/>
      </c:barChart>
      <c:catAx>
        <c:axId val="2015954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k value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201595816"/>
        <c:crosses val="autoZero"/>
        <c:auto val="1"/>
        <c:lblAlgn val="ctr"/>
        <c:lblOffset val="100"/>
        <c:noMultiLvlLbl val="0"/>
      </c:catAx>
      <c:valAx>
        <c:axId val="201595816"/>
        <c:scaling>
          <c:orientation val="minMax"/>
          <c:max val="1199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Runtime in seconds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2015954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Segoe UI Light" panose="020B0502040204020203" pitchFamily="34" charset="0"/>
        </a:defRPr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Tabelle1!$E$20</c:f>
              <c:strCache>
                <c:ptCount val="1"/>
                <c:pt idx="0">
                  <c:v>Flink</c:v>
                </c:pt>
              </c:strCache>
            </c:strRef>
          </c:tx>
          <c:spPr>
            <a:solidFill>
              <a:srgbClr val="B1063A"/>
            </a:solidFill>
            <a:ln>
              <a:noFill/>
            </a:ln>
            <a:effectLst/>
          </c:spPr>
          <c:invertIfNegative val="0"/>
          <c:dPt>
            <c:idx val="3"/>
            <c:invertIfNegative val="0"/>
            <c:bubble3D val="0"/>
            <c:spPr>
              <a:gradFill>
                <a:gsLst>
                  <a:gs pos="73000">
                    <a:srgbClr val="B61647"/>
                  </a:gs>
                  <a:gs pos="63000">
                    <a:srgbClr val="B41042"/>
                  </a:gs>
                  <a:gs pos="68000">
                    <a:srgbClr val="B1063A">
                      <a:alpha val="0"/>
                    </a:srgbClr>
                  </a:gs>
                  <a:gs pos="100000">
                    <a:srgbClr val="B1063A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cat>
            <c:numRef>
              <c:f>Tabelle1!$F$18:$I$18</c:f>
              <c:numCache>
                <c:formatCode>General</c:formatCode>
                <c:ptCount val="4"/>
                <c:pt idx="0">
                  <c:v>40</c:v>
                </c:pt>
                <c:pt idx="1">
                  <c:v>20</c:v>
                </c:pt>
                <c:pt idx="2">
                  <c:v>10</c:v>
                </c:pt>
                <c:pt idx="3">
                  <c:v>5</c:v>
                </c:pt>
              </c:numCache>
            </c:numRef>
          </c:cat>
          <c:val>
            <c:numRef>
              <c:f>Tabelle1!$F$20:$I$20</c:f>
              <c:numCache>
                <c:formatCode>General</c:formatCode>
                <c:ptCount val="4"/>
                <c:pt idx="0">
                  <c:v>49</c:v>
                </c:pt>
                <c:pt idx="1">
                  <c:v>46</c:v>
                </c:pt>
                <c:pt idx="2">
                  <c:v>104</c:v>
                </c:pt>
                <c:pt idx="3">
                  <c:v>3200</c:v>
                </c:pt>
              </c:numCache>
            </c:numRef>
          </c:val>
        </c:ser>
        <c:ser>
          <c:idx val="0"/>
          <c:order val="1"/>
          <c:tx>
            <c:strRef>
              <c:f>Tabelle1!$E$19</c:f>
              <c:strCache>
                <c:ptCount val="1"/>
                <c:pt idx="0">
                  <c:v>Spark</c:v>
                </c:pt>
              </c:strCache>
            </c:strRef>
          </c:tx>
          <c:spPr>
            <a:solidFill>
              <a:srgbClr val="F6A800"/>
            </a:solidFill>
            <a:ln>
              <a:noFill/>
            </a:ln>
            <a:effectLst/>
          </c:spPr>
          <c:invertIfNegative val="0"/>
          <c:cat>
            <c:numRef>
              <c:f>Tabelle1!$F$18:$I$18</c:f>
              <c:numCache>
                <c:formatCode>General</c:formatCode>
                <c:ptCount val="4"/>
                <c:pt idx="0">
                  <c:v>40</c:v>
                </c:pt>
                <c:pt idx="1">
                  <c:v>20</c:v>
                </c:pt>
                <c:pt idx="2">
                  <c:v>10</c:v>
                </c:pt>
                <c:pt idx="3">
                  <c:v>5</c:v>
                </c:pt>
              </c:numCache>
            </c:numRef>
          </c:cat>
          <c:val>
            <c:numRef>
              <c:f>Tabelle1!$F$19:$I$19</c:f>
              <c:numCache>
                <c:formatCode>General</c:formatCode>
                <c:ptCount val="4"/>
                <c:pt idx="0">
                  <c:v>92</c:v>
                </c:pt>
                <c:pt idx="1">
                  <c:v>85</c:v>
                </c:pt>
                <c:pt idx="2">
                  <c:v>205</c:v>
                </c:pt>
                <c:pt idx="3">
                  <c:v>900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1596600"/>
        <c:axId val="201596992"/>
      </c:barChart>
      <c:catAx>
        <c:axId val="20159660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Initial k value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201596992"/>
        <c:crosses val="autoZero"/>
        <c:auto val="1"/>
        <c:lblAlgn val="ctr"/>
        <c:lblOffset val="100"/>
        <c:noMultiLvlLbl val="0"/>
      </c:catAx>
      <c:valAx>
        <c:axId val="201596992"/>
        <c:scaling>
          <c:orientation val="minMax"/>
          <c:max val="1199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 Light" panose="020B0502040204020203" pitchFamily="34" charset="0"/>
                    <a:ea typeface="+mn-ea"/>
                    <a:cs typeface="+mn-cs"/>
                  </a:defRPr>
                </a:pPr>
                <a:r>
                  <a:rPr lang="en-US" sz="1400"/>
                  <a:t>Runtime in seconds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2015966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Segoe UI Light" panose="020B0502040204020203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8549C3-F05A-4F69-8592-2EBAD3050AAF}" type="datetimeFigureOut">
              <a:rPr lang="de-DE" smtClean="0"/>
              <a:t>13.07.2015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98928D-362F-4E55-B754-E7A7949612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8121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13/07/2015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64032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could</a:t>
            </a:r>
            <a:r>
              <a:rPr lang="de-DE" dirty="0" smtClean="0"/>
              <a:t> </a:t>
            </a:r>
            <a:r>
              <a:rPr lang="de-DE" dirty="0" err="1" smtClean="0"/>
              <a:t>filter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first</a:t>
            </a:r>
            <a:r>
              <a:rPr lang="de-DE" dirty="0" smtClean="0"/>
              <a:t> </a:t>
            </a:r>
            <a:r>
              <a:rPr lang="de-DE" dirty="0" err="1" smtClean="0"/>
              <a:t>two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r>
              <a:rPr lang="de-DE" dirty="0" smtClean="0"/>
              <a:t>, </a:t>
            </a:r>
            <a:r>
              <a:rPr lang="de-DE" dirty="0" err="1" smtClean="0"/>
              <a:t>since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not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4-truss (2 </a:t>
            </a:r>
            <a:r>
              <a:rPr lang="de-DE" dirty="0" err="1" smtClean="0"/>
              <a:t>triangles</a:t>
            </a:r>
            <a:r>
              <a:rPr lang="de-DE" dirty="0" smtClean="0"/>
              <a:t>) </a:t>
            </a:r>
            <a:r>
              <a:rPr lang="de-DE" dirty="0" err="1" smtClean="0"/>
              <a:t>since</a:t>
            </a:r>
            <a:r>
              <a:rPr lang="de-DE" dirty="0" smtClean="0"/>
              <a:t> 1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a </a:t>
            </a:r>
            <a:r>
              <a:rPr lang="de-DE" dirty="0" err="1" smtClean="0"/>
              <a:t>degree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2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73900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could</a:t>
            </a:r>
            <a:r>
              <a:rPr lang="de-DE" dirty="0" smtClean="0"/>
              <a:t> </a:t>
            </a:r>
            <a:r>
              <a:rPr lang="de-DE" dirty="0" err="1" smtClean="0"/>
              <a:t>filter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first</a:t>
            </a:r>
            <a:r>
              <a:rPr lang="de-DE" dirty="0" smtClean="0"/>
              <a:t> </a:t>
            </a:r>
            <a:r>
              <a:rPr lang="de-DE" dirty="0" err="1" smtClean="0"/>
              <a:t>two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r>
              <a:rPr lang="de-DE" dirty="0" smtClean="0"/>
              <a:t>, </a:t>
            </a:r>
            <a:r>
              <a:rPr lang="de-DE" dirty="0" err="1" smtClean="0"/>
              <a:t>since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not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4-truss (2 </a:t>
            </a:r>
            <a:r>
              <a:rPr lang="de-DE" dirty="0" err="1" smtClean="0"/>
              <a:t>triangles</a:t>
            </a:r>
            <a:r>
              <a:rPr lang="de-DE" dirty="0" smtClean="0"/>
              <a:t>) </a:t>
            </a:r>
            <a:r>
              <a:rPr lang="de-DE" dirty="0" err="1" smtClean="0"/>
              <a:t>since</a:t>
            </a:r>
            <a:r>
              <a:rPr lang="de-DE" dirty="0" smtClean="0"/>
              <a:t> 1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a </a:t>
            </a:r>
            <a:r>
              <a:rPr lang="de-DE" dirty="0" err="1" smtClean="0"/>
              <a:t>degree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2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28369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Let's</a:t>
            </a:r>
            <a:r>
              <a:rPr lang="de-DE" dirty="0" smtClean="0"/>
              <a:t> </a:t>
            </a:r>
            <a:r>
              <a:rPr lang="de-DE" dirty="0" err="1" smtClean="0"/>
              <a:t>look</a:t>
            </a:r>
            <a:r>
              <a:rPr lang="de-DE" dirty="0" smtClean="0"/>
              <a:t> at </a:t>
            </a:r>
            <a:r>
              <a:rPr lang="de-DE" dirty="0" err="1" smtClean="0"/>
              <a:t>this</a:t>
            </a:r>
            <a:r>
              <a:rPr lang="de-DE" baseline="0" dirty="0" smtClean="0"/>
              <a:t> "</a:t>
            </a:r>
            <a:r>
              <a:rPr lang="de-DE" baseline="0" dirty="0" err="1" smtClean="0"/>
              <a:t>Fitler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triangles</a:t>
            </a:r>
            <a:r>
              <a:rPr lang="de-DE" baseline="0" dirty="0" smtClean="0"/>
              <a:t>" box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differences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between</a:t>
            </a:r>
            <a:r>
              <a:rPr lang="de-DE" baseline="0" dirty="0" smtClean="0"/>
              <a:t> out Spark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Flink implementations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22116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Step</a:t>
            </a:r>
            <a:r>
              <a:rPr lang="de-DE" dirty="0" smtClean="0"/>
              <a:t> </a:t>
            </a:r>
            <a:r>
              <a:rPr lang="de-DE" dirty="0" err="1" smtClean="0"/>
              <a:t>funciton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executed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each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individually</a:t>
            </a:r>
            <a:endParaRPr lang="de-DE" baseline="0" dirty="0" smtClean="0"/>
          </a:p>
          <a:p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changed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triangles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need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passed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between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them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25270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Improved</a:t>
            </a:r>
            <a:r>
              <a:rPr lang="de-DE" dirty="0" smtClean="0"/>
              <a:t> </a:t>
            </a:r>
            <a:r>
              <a:rPr lang="de-DE" dirty="0" err="1" smtClean="0"/>
              <a:t>some</a:t>
            </a:r>
            <a:r>
              <a:rPr lang="de-DE" dirty="0" smtClean="0"/>
              <a:t> </a:t>
            </a:r>
            <a:r>
              <a:rPr lang="de-DE" dirty="0" err="1" smtClean="0"/>
              <a:t>filtering</a:t>
            </a:r>
            <a:r>
              <a:rPr lang="de-DE" dirty="0" smtClean="0"/>
              <a:t>    reicht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84810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expected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52217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first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58118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variations</a:t>
            </a:r>
            <a:r>
              <a:rPr lang="de-DE" dirty="0" smtClean="0"/>
              <a:t>   </a:t>
            </a:r>
            <a:r>
              <a:rPr lang="de-DE" dirty="0" err="1" smtClean="0"/>
              <a:t>fluctuations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02301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disproportionate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5967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 smtClean="0"/>
              <a:t>Disproportionate</a:t>
            </a:r>
            <a:endParaRPr lang="de-DE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Flink </a:t>
            </a:r>
            <a:r>
              <a:rPr lang="de-DE" dirty="0" err="1" smtClean="0"/>
              <a:t>faster</a:t>
            </a:r>
            <a:r>
              <a:rPr lang="de-DE" dirty="0" smtClean="0"/>
              <a:t> </a:t>
            </a:r>
            <a:r>
              <a:rPr lang="de-DE" dirty="0" err="1" smtClean="0"/>
              <a:t>despite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writing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smtClean="0"/>
              <a:t>disk</a:t>
            </a:r>
            <a:endParaRPr lang="en-US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4761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CIA </a:t>
            </a:r>
            <a:r>
              <a:rPr lang="de-DE" dirty="0" err="1" smtClean="0"/>
              <a:t>uses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terrorist</a:t>
            </a:r>
            <a:r>
              <a:rPr lang="de-DE" dirty="0" smtClean="0"/>
              <a:t> </a:t>
            </a:r>
            <a:r>
              <a:rPr lang="de-DE" dirty="0" err="1" smtClean="0"/>
              <a:t>cells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Solution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exponential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number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vertices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66843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59425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90220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70781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14576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01929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1082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236641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63741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dirty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1289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9093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111089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440822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77488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535758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801106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25320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Trusses</a:t>
            </a:r>
            <a:r>
              <a:rPr lang="de-DE" dirty="0" smtClean="0"/>
              <a:t>: </a:t>
            </a:r>
            <a:r>
              <a:rPr lang="de-DE" dirty="0" err="1" smtClean="0"/>
              <a:t>polynomial</a:t>
            </a:r>
            <a:r>
              <a:rPr lang="de-DE" dirty="0" smtClean="0"/>
              <a:t> time</a:t>
            </a:r>
            <a:br>
              <a:rPr lang="de-DE" dirty="0" smtClean="0"/>
            </a:br>
            <a:r>
              <a:rPr lang="de-DE" dirty="0" err="1" smtClean="0"/>
              <a:t>Cliques</a:t>
            </a:r>
            <a:r>
              <a:rPr lang="de-DE" dirty="0" smtClean="0"/>
              <a:t>: </a:t>
            </a:r>
            <a:r>
              <a:rPr lang="de-DE" dirty="0" err="1" smtClean="0"/>
              <a:t>exponential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284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75053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undirected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9765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could</a:t>
            </a:r>
            <a:r>
              <a:rPr lang="de-DE" dirty="0" smtClean="0"/>
              <a:t> </a:t>
            </a:r>
            <a:r>
              <a:rPr lang="de-DE" dirty="0" err="1" smtClean="0"/>
              <a:t>filter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first</a:t>
            </a:r>
            <a:r>
              <a:rPr lang="de-DE" dirty="0" smtClean="0"/>
              <a:t> </a:t>
            </a:r>
            <a:r>
              <a:rPr lang="de-DE" dirty="0" err="1" smtClean="0"/>
              <a:t>two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r>
              <a:rPr lang="de-DE" dirty="0" smtClean="0"/>
              <a:t>, </a:t>
            </a:r>
            <a:r>
              <a:rPr lang="de-DE" dirty="0" err="1" smtClean="0"/>
              <a:t>since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not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4-truss (2 </a:t>
            </a:r>
            <a:r>
              <a:rPr lang="de-DE" dirty="0" err="1" smtClean="0"/>
              <a:t>triangles</a:t>
            </a:r>
            <a:r>
              <a:rPr lang="de-DE" dirty="0" smtClean="0"/>
              <a:t>) </a:t>
            </a:r>
            <a:r>
              <a:rPr lang="de-DE" dirty="0" err="1" smtClean="0"/>
              <a:t>since</a:t>
            </a:r>
            <a:r>
              <a:rPr lang="de-DE" dirty="0" smtClean="0"/>
              <a:t> 1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a </a:t>
            </a:r>
            <a:r>
              <a:rPr lang="de-DE" dirty="0" err="1" smtClean="0"/>
              <a:t>degree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2</a:t>
            </a:r>
            <a:endParaRPr lang="en-US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27216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degrees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slide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50041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could</a:t>
            </a:r>
            <a:r>
              <a:rPr lang="de-DE" dirty="0" smtClean="0"/>
              <a:t> </a:t>
            </a:r>
            <a:r>
              <a:rPr lang="de-DE" dirty="0" err="1" smtClean="0"/>
              <a:t>filter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first</a:t>
            </a:r>
            <a:r>
              <a:rPr lang="de-DE" dirty="0" smtClean="0"/>
              <a:t> </a:t>
            </a:r>
            <a:r>
              <a:rPr lang="de-DE" dirty="0" err="1" smtClean="0"/>
              <a:t>two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r>
              <a:rPr lang="de-DE" dirty="0" smtClean="0"/>
              <a:t>, </a:t>
            </a:r>
            <a:r>
              <a:rPr lang="de-DE" dirty="0" err="1" smtClean="0"/>
              <a:t>since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not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4-truss (2 </a:t>
            </a:r>
            <a:r>
              <a:rPr lang="de-DE" dirty="0" err="1" smtClean="0"/>
              <a:t>triangles</a:t>
            </a:r>
            <a:r>
              <a:rPr lang="de-DE" dirty="0" smtClean="0"/>
              <a:t>) </a:t>
            </a:r>
            <a:r>
              <a:rPr lang="de-DE" dirty="0" err="1" smtClean="0"/>
              <a:t>since</a:t>
            </a:r>
            <a:r>
              <a:rPr lang="de-DE" dirty="0" smtClean="0"/>
              <a:t> 1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a </a:t>
            </a:r>
            <a:r>
              <a:rPr lang="de-DE" dirty="0" err="1" smtClean="0"/>
              <a:t>degree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2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7974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34936"/>
            <a:ext cx="10058400" cy="959235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3200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90" y="5597013"/>
            <a:ext cx="10058400" cy="772212"/>
          </a:xfrm>
        </p:spPr>
        <p:txBody>
          <a:bodyPr>
            <a:normAutofit/>
          </a:bodyPr>
          <a:lstStyle>
            <a:lvl1pPr marL="0" indent="0" algn="ctr">
              <a:buNone/>
              <a:defRPr sz="1800" cap="none" spc="0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5" name="Picture 25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0"/>
          </p:nvPr>
        </p:nvSpPr>
        <p:spPr>
          <a:xfrm>
            <a:off x="1084006" y="1710813"/>
            <a:ext cx="10080524" cy="3436374"/>
          </a:xfrm>
          <a:blipFill>
            <a:blip r:embed="rId3"/>
            <a:srcRect/>
            <a:stretch>
              <a:fillRect l="-366" t="-5627" r="-366" b="-562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ap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1559"/>
            <a:ext cx="11277600" cy="1002632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Grafikprogrammierung mit C++ und OpenGL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5376993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20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 err="1" smtClean="0"/>
              <a:t>Authors</a:t>
            </a:r>
            <a:r>
              <a:rPr lang="de-DE" dirty="0" smtClean="0"/>
              <a:t> Name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1" hasCustomPrompt="1"/>
          </p:nvPr>
        </p:nvSpPr>
        <p:spPr>
          <a:xfrm>
            <a:off x="457200" y="5862017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6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smtClean="0"/>
              <a:t>Additional Information – Institut – Date – Conference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200" y="1119848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informative </a:t>
            </a:r>
            <a:r>
              <a:rPr lang="de-DE" dirty="0" err="1" smtClean="0"/>
              <a:t>subtitle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endParaRPr lang="de-DE" dirty="0" smtClean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/>
          </p:nvPr>
        </p:nvSpPr>
        <p:spPr>
          <a:xfrm>
            <a:off x="457199" y="1692378"/>
            <a:ext cx="11286203" cy="3473245"/>
          </a:xfrm>
          <a:blipFill>
            <a:blip r:embed="rId2"/>
            <a:srcRect/>
            <a:stretch>
              <a:fillRect l="-172" t="-12385" r="-596" b="-1089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746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277600" cy="5188017"/>
          </a:xfrm>
        </p:spPr>
        <p:txBody>
          <a:bodyPr/>
          <a:lstStyle>
            <a:lvl1pPr marL="169863" indent="-169863">
              <a:defRPr/>
            </a:lvl1pPr>
            <a:lvl2pPr marL="384048" indent="-182880">
              <a:buClrTx/>
              <a:buFont typeface="Arial" panose="020B0604020202020204" pitchFamily="34" charset="0"/>
              <a:buChar char="•"/>
              <a:defRPr/>
            </a:lvl2pPr>
            <a:lvl3pPr marL="566928" indent="-182880">
              <a:buClrTx/>
              <a:buFont typeface="Arial" panose="020B0604020202020204" pitchFamily="34" charset="0"/>
              <a:buChar char="•"/>
              <a:defRPr/>
            </a:lvl3pPr>
            <a:lvl4pPr marL="749808" indent="-182880">
              <a:buClrTx/>
              <a:buFont typeface="Arial" panose="020B0604020202020204" pitchFamily="34" charset="0"/>
              <a:buChar char="•"/>
              <a:defRPr/>
            </a:lvl4pPr>
            <a:lvl5pPr marL="932688" indent="-182880">
              <a:buClrTx/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83CD7-A312-4441-935E-42FEE3BC2953}" type="datetime1">
              <a:rPr lang="en-US" smtClean="0"/>
              <a:t>7/13/2015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and Flink - Distributed Big Data Analytics Seminar - Tim Draeger, Ricarda Schüler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B60E-3ED8-4B4F-93A4-8368CBBC17E5}" type="datetime1">
              <a:rPr lang="en-US" smtClean="0"/>
              <a:t>7/13/2015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and Flink - Distributed Big Data Analytics Seminar - Tim Draeger, Ricarda Schüler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46A52-6C37-4945-BCBD-CAD1FE69CCDA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and Flink - Distributed Big Data Analytics Seminar - Tim Draeger, Ricarda Schüler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52DAB-6329-4E07-9F9A-9FBE4D54709F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xfrm>
            <a:off x="457200" y="1326994"/>
            <a:ext cx="5396285" cy="5531006"/>
          </a:xfrm>
          <a:prstGeom prst="rect">
            <a:avLst/>
          </a:prstGeom>
        </p:spPr>
        <p:txBody>
          <a:bodyPr/>
          <a:lstStyle>
            <a:lvl1pPr marL="0" indent="0">
              <a:buBlip>
                <a:blip r:embed="rId2"/>
              </a:buBlip>
              <a:defRPr sz="2400"/>
            </a:lvl1pPr>
            <a:lvl2pPr marL="420623" indent="-219455">
              <a:buChar char="◦"/>
              <a:defRPr sz="2400"/>
            </a:lvl2pPr>
            <a:lvl3pPr marL="658367" indent="-274319">
              <a:buChar char="◦"/>
              <a:defRPr sz="2400"/>
            </a:lvl3pPr>
            <a:lvl4pPr marL="841248" indent="-274320">
              <a:buChar char="◦"/>
              <a:defRPr sz="2400"/>
            </a:lvl4pPr>
            <a:lvl5pPr marL="1024127" indent="-274319">
              <a:buChar char="◦"/>
              <a:defRPr sz="2400"/>
            </a:lvl5pPr>
          </a:lstStyle>
          <a:p>
            <a:pPr lvl="0">
              <a:defRPr sz="1800"/>
            </a:pPr>
            <a:r>
              <a:rPr sz="2400"/>
              <a:t>Body Level One</a:t>
            </a:r>
          </a:p>
          <a:p>
            <a:pPr lvl="1">
              <a:defRPr sz="1800"/>
            </a:pPr>
            <a:r>
              <a:rPr sz="2400"/>
              <a:t>Body Level Two</a:t>
            </a:r>
          </a:p>
          <a:p>
            <a:pPr lvl="2">
              <a:defRPr sz="1800"/>
            </a:pPr>
            <a:r>
              <a:rPr sz="2400"/>
              <a:t>Body Level Three</a:t>
            </a:r>
          </a:p>
          <a:p>
            <a:pPr lvl="3">
              <a:defRPr sz="1800"/>
            </a:pPr>
            <a:r>
              <a:rPr sz="2400"/>
              <a:t>Body Level Four</a:t>
            </a:r>
          </a:p>
          <a:p>
            <a:pPr lvl="4">
              <a:defRPr sz="1800"/>
            </a:pPr>
            <a:r>
              <a:rPr sz="2400"/>
              <a:t>Body Level Five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‹Nr.›</a:t>
            </a:fld>
            <a:endParaRPr/>
          </a:p>
        </p:txBody>
      </p:sp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800" spc="-50">
                <a:solidFill>
                  <a:srgbClr val="5A6065"/>
                </a:solidFill>
              </a:rP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19628929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01B84A78-380B-4BA6-BDA9-D56ED6F3AC5B}" type="datetime1">
              <a:rPr lang="en-US" smtClean="0"/>
              <a:t>7/13/2015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none" baseline="0">
                <a:solidFill>
                  <a:schemeClr val="accent4"/>
                </a:solidFill>
                <a:latin typeface="+mn-lt"/>
              </a:defRPr>
            </a:lvl1pPr>
          </a:lstStyle>
          <a:p>
            <a:pPr algn="r"/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3" name="Picture 25"/>
          <p:cNvPicPr>
            <a:picLocks noChangeAspect="1" noChangeArrowheads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0" r:id="rId3"/>
    <p:sldLayoutId id="2147483652" r:id="rId4"/>
    <p:sldLayoutId id="2147483654" r:id="rId5"/>
    <p:sldLayoutId id="2147483655" r:id="rId6"/>
    <p:sldLayoutId id="2147483658" r:id="rId7"/>
    <p:sldLayoutId id="2147483659" r:id="rId8"/>
    <p:sldLayoutId id="2147483664" r:id="rId9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polkadotimpressions.com/wp-content/uploads/2013/01/Facebook-Graph-Search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83" b="22312"/>
          <a:stretch/>
        </p:blipFill>
        <p:spPr bwMode="auto">
          <a:xfrm>
            <a:off x="-9829" y="0"/>
            <a:ext cx="122018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7"/>
          <p:cNvSpPr txBox="1"/>
          <p:nvPr/>
        </p:nvSpPr>
        <p:spPr>
          <a:xfrm>
            <a:off x="10718800" y="135965"/>
            <a:ext cx="1473200" cy="736600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9829" y="750631"/>
            <a:ext cx="9202990" cy="885524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sz="32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Graph Mining with Spark and </a:t>
            </a:r>
            <a:r>
              <a:rPr lang="en-US" sz="32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Flink</a:t>
            </a:r>
            <a: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  <a:t/>
            </a:r>
            <a:b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15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r>
              <a:rPr lang="en-US" sz="1500" dirty="0" smtClean="0"/>
              <a:t>Distributed Big Data Analytics Seminar – Tim </a:t>
            </a:r>
            <a:r>
              <a:rPr lang="en-US" sz="1500" dirty="0" err="1" smtClean="0"/>
              <a:t>Draeger</a:t>
            </a:r>
            <a:r>
              <a:rPr lang="en-US" sz="1500" dirty="0" smtClean="0"/>
              <a:t>, </a:t>
            </a:r>
            <a:r>
              <a:rPr lang="en-US" sz="1500" dirty="0" err="1" smtClean="0"/>
              <a:t>Ricarda</a:t>
            </a:r>
            <a:r>
              <a:rPr lang="en-US" sz="1500" dirty="0" smtClean="0"/>
              <a:t> </a:t>
            </a:r>
            <a:r>
              <a:rPr lang="en-US" sz="1500" dirty="0" err="1" smtClean="0"/>
              <a:t>Schüler</a:t>
            </a:r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9" name="Picture 2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2" cy="53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719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  <p:sp>
        <p:nvSpPr>
          <p:cNvPr id="30" name="Abgerundetes Rechteck 29"/>
          <p:cNvSpPr/>
          <p:nvPr/>
        </p:nvSpPr>
        <p:spPr>
          <a:xfrm>
            <a:off x="594561" y="1211391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Read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6" name="Abgerundetes Rechteck 55"/>
          <p:cNvSpPr/>
          <p:nvPr/>
        </p:nvSpPr>
        <p:spPr>
          <a:xfrm>
            <a:off x="594561" y="221323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degrees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30" idx="2"/>
            <a:endCxn id="56" idx="0"/>
          </p:cNvCxnSpPr>
          <p:nvPr/>
        </p:nvCxnSpPr>
        <p:spPr>
          <a:xfrm>
            <a:off x="1642903" y="1723367"/>
            <a:ext cx="0" cy="4898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Abgerundetes Rechteck 72"/>
          <p:cNvSpPr/>
          <p:nvPr/>
        </p:nvSpPr>
        <p:spPr>
          <a:xfrm>
            <a:off x="594561" y="3220655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Calculate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4" name="Gerade Verbindung mit Pfeil 73"/>
          <p:cNvCxnSpPr>
            <a:stCxn id="56" idx="2"/>
            <a:endCxn id="73" idx="0"/>
          </p:cNvCxnSpPr>
          <p:nvPr/>
        </p:nvCxnSpPr>
        <p:spPr>
          <a:xfrm>
            <a:off x="1642903" y="2725208"/>
            <a:ext cx="0" cy="49544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itel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</p:spPr>
        <p:txBody>
          <a:bodyPr/>
          <a:lstStyle/>
          <a:p>
            <a:r>
              <a:rPr lang="de-DE" dirty="0" smtClean="0"/>
              <a:t>Implementation – Find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76" name="Ellipse 75"/>
          <p:cNvSpPr/>
          <p:nvPr/>
        </p:nvSpPr>
        <p:spPr>
          <a:xfrm>
            <a:off x="8123889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77" name="Ellipse 76"/>
          <p:cNvSpPr/>
          <p:nvPr/>
        </p:nvSpPr>
        <p:spPr>
          <a:xfrm>
            <a:off x="8919699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78" name="Ellipse 77"/>
          <p:cNvSpPr/>
          <p:nvPr/>
        </p:nvSpPr>
        <p:spPr>
          <a:xfrm>
            <a:off x="8123889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79" name="Ellipse 78"/>
          <p:cNvSpPr/>
          <p:nvPr/>
        </p:nvSpPr>
        <p:spPr>
          <a:xfrm>
            <a:off x="8919699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80" name="Ellipse 79"/>
          <p:cNvSpPr/>
          <p:nvPr/>
        </p:nvSpPr>
        <p:spPr>
          <a:xfrm>
            <a:off x="8521794" y="161969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81" name="Gerader Verbinder 80"/>
          <p:cNvCxnSpPr>
            <a:stCxn id="78" idx="0"/>
            <a:endCxn id="80" idx="3"/>
          </p:cNvCxnSpPr>
          <p:nvPr/>
        </p:nvCxnSpPr>
        <p:spPr>
          <a:xfrm flipV="1">
            <a:off x="8256041" y="1847546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Gerader Verbinder 81"/>
          <p:cNvCxnSpPr>
            <a:stCxn id="79" idx="0"/>
            <a:endCxn id="80" idx="5"/>
          </p:cNvCxnSpPr>
          <p:nvPr/>
        </p:nvCxnSpPr>
        <p:spPr>
          <a:xfrm flipH="1" flipV="1">
            <a:off x="8747391" y="1847546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78" idx="6"/>
            <a:endCxn id="79" idx="2"/>
          </p:cNvCxnSpPr>
          <p:nvPr/>
        </p:nvCxnSpPr>
        <p:spPr>
          <a:xfrm>
            <a:off x="8388192" y="249299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Gerader Verbinder 83"/>
          <p:cNvCxnSpPr>
            <a:stCxn id="78" idx="4"/>
            <a:endCxn id="76" idx="0"/>
          </p:cNvCxnSpPr>
          <p:nvPr/>
        </p:nvCxnSpPr>
        <p:spPr>
          <a:xfrm>
            <a:off x="8256041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79" idx="4"/>
            <a:endCxn id="77" idx="0"/>
          </p:cNvCxnSpPr>
          <p:nvPr/>
        </p:nvCxnSpPr>
        <p:spPr>
          <a:xfrm>
            <a:off x="9051851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Gerader Verbinder 85"/>
          <p:cNvCxnSpPr>
            <a:stCxn id="76" idx="6"/>
            <a:endCxn id="77" idx="2"/>
          </p:cNvCxnSpPr>
          <p:nvPr/>
        </p:nvCxnSpPr>
        <p:spPr>
          <a:xfrm>
            <a:off x="8388192" y="323467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78" idx="5"/>
            <a:endCxn id="77" idx="1"/>
          </p:cNvCxnSpPr>
          <p:nvPr/>
        </p:nvCxnSpPr>
        <p:spPr>
          <a:xfrm>
            <a:off x="8349486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Gerader Verbinder 87"/>
          <p:cNvCxnSpPr>
            <a:stCxn id="76" idx="7"/>
            <a:endCxn id="79" idx="3"/>
          </p:cNvCxnSpPr>
          <p:nvPr/>
        </p:nvCxnSpPr>
        <p:spPr>
          <a:xfrm flipV="1">
            <a:off x="8349486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feld 88"/>
          <p:cNvSpPr txBox="1"/>
          <p:nvPr/>
        </p:nvSpPr>
        <p:spPr>
          <a:xfrm>
            <a:off x="7484967" y="1114840"/>
            <a:ext cx="2337955" cy="46576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dirty="0" smtClean="0"/>
              <a:t>Find 4-truss</a:t>
            </a:r>
            <a:endParaRPr lang="en-US" sz="2400" dirty="0" smtClean="0"/>
          </a:p>
        </p:txBody>
      </p:sp>
      <p:sp>
        <p:nvSpPr>
          <p:cNvPr id="90" name="Ellipse 89"/>
          <p:cNvSpPr/>
          <p:nvPr/>
        </p:nvSpPr>
        <p:spPr>
          <a:xfrm>
            <a:off x="7051630" y="44815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91" name="Ellipse 90"/>
          <p:cNvSpPr/>
          <p:nvPr/>
        </p:nvSpPr>
        <p:spPr>
          <a:xfrm>
            <a:off x="7847440" y="44815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92" name="Ellipse 91"/>
          <p:cNvSpPr/>
          <p:nvPr/>
        </p:nvSpPr>
        <p:spPr>
          <a:xfrm>
            <a:off x="7449535" y="374168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93" name="Gerader Verbinder 92"/>
          <p:cNvCxnSpPr>
            <a:stCxn id="90" idx="0"/>
            <a:endCxn id="92" idx="3"/>
          </p:cNvCxnSpPr>
          <p:nvPr/>
        </p:nvCxnSpPr>
        <p:spPr>
          <a:xfrm flipV="1">
            <a:off x="7183782" y="3969538"/>
            <a:ext cx="304459" cy="51197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91" idx="0"/>
            <a:endCxn id="92" idx="5"/>
          </p:cNvCxnSpPr>
          <p:nvPr/>
        </p:nvCxnSpPr>
        <p:spPr>
          <a:xfrm flipH="1" flipV="1">
            <a:off x="7675132" y="3969538"/>
            <a:ext cx="304460" cy="51197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0" idx="6"/>
            <a:endCxn id="91" idx="2"/>
          </p:cNvCxnSpPr>
          <p:nvPr/>
        </p:nvCxnSpPr>
        <p:spPr>
          <a:xfrm>
            <a:off x="7315933" y="4614987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Ellipse 95"/>
          <p:cNvSpPr/>
          <p:nvPr/>
        </p:nvSpPr>
        <p:spPr>
          <a:xfrm>
            <a:off x="8521794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97" name="Ellipse 96"/>
          <p:cNvSpPr/>
          <p:nvPr/>
        </p:nvSpPr>
        <p:spPr>
          <a:xfrm>
            <a:off x="9317604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98" name="Ellipse 97"/>
          <p:cNvSpPr/>
          <p:nvPr/>
        </p:nvSpPr>
        <p:spPr>
          <a:xfrm>
            <a:off x="8919699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99" name="Gerader Verbinder 98"/>
          <p:cNvCxnSpPr>
            <a:stCxn id="96" idx="0"/>
            <a:endCxn id="98" idx="3"/>
          </p:cNvCxnSpPr>
          <p:nvPr/>
        </p:nvCxnSpPr>
        <p:spPr>
          <a:xfrm flipV="1">
            <a:off x="8653946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/>
          <p:cNvCxnSpPr>
            <a:stCxn id="97" idx="0"/>
            <a:endCxn id="98" idx="5"/>
          </p:cNvCxnSpPr>
          <p:nvPr/>
        </p:nvCxnSpPr>
        <p:spPr>
          <a:xfrm flipH="1" flipV="1">
            <a:off x="9145296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/>
          <p:cNvCxnSpPr>
            <a:stCxn id="96" idx="6"/>
            <a:endCxn id="97" idx="2"/>
          </p:cNvCxnSpPr>
          <p:nvPr/>
        </p:nvCxnSpPr>
        <p:spPr>
          <a:xfrm>
            <a:off x="8786097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Ellipse 101"/>
          <p:cNvSpPr/>
          <p:nvPr/>
        </p:nvSpPr>
        <p:spPr>
          <a:xfrm>
            <a:off x="9946957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3" name="Ellipse 102"/>
          <p:cNvSpPr/>
          <p:nvPr/>
        </p:nvSpPr>
        <p:spPr>
          <a:xfrm>
            <a:off x="10742767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04" name="Ellipse 103"/>
          <p:cNvSpPr/>
          <p:nvPr/>
        </p:nvSpPr>
        <p:spPr>
          <a:xfrm>
            <a:off x="10344862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05" name="Gerader Verbinder 104"/>
          <p:cNvCxnSpPr>
            <a:stCxn id="102" idx="0"/>
            <a:endCxn id="104" idx="3"/>
          </p:cNvCxnSpPr>
          <p:nvPr/>
        </p:nvCxnSpPr>
        <p:spPr>
          <a:xfrm flipV="1">
            <a:off x="10079109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Gerader Verbinder 105"/>
          <p:cNvCxnSpPr>
            <a:stCxn id="103" idx="0"/>
            <a:endCxn id="104" idx="5"/>
          </p:cNvCxnSpPr>
          <p:nvPr/>
        </p:nvCxnSpPr>
        <p:spPr>
          <a:xfrm flipH="1" flipV="1">
            <a:off x="10570459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Gerader Verbinder 106"/>
          <p:cNvCxnSpPr>
            <a:stCxn id="102" idx="6"/>
            <a:endCxn id="103" idx="2"/>
          </p:cNvCxnSpPr>
          <p:nvPr/>
        </p:nvCxnSpPr>
        <p:spPr>
          <a:xfrm>
            <a:off x="10211260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Ellipse 107"/>
          <p:cNvSpPr/>
          <p:nvPr/>
        </p:nvSpPr>
        <p:spPr>
          <a:xfrm>
            <a:off x="7819429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9" name="Ellipse 108"/>
          <p:cNvSpPr/>
          <p:nvPr/>
        </p:nvSpPr>
        <p:spPr>
          <a:xfrm>
            <a:off x="8615239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10" name="Ellipse 109"/>
          <p:cNvSpPr/>
          <p:nvPr/>
        </p:nvSpPr>
        <p:spPr>
          <a:xfrm>
            <a:off x="8217334" y="5010919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11" name="Gerader Verbinder 110"/>
          <p:cNvCxnSpPr>
            <a:stCxn id="108" idx="0"/>
            <a:endCxn id="110" idx="3"/>
          </p:cNvCxnSpPr>
          <p:nvPr/>
        </p:nvCxnSpPr>
        <p:spPr>
          <a:xfrm flipV="1">
            <a:off x="7951581" y="5238772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Gerader Verbinder 111"/>
          <p:cNvCxnSpPr>
            <a:stCxn id="109" idx="0"/>
            <a:endCxn id="110" idx="5"/>
          </p:cNvCxnSpPr>
          <p:nvPr/>
        </p:nvCxnSpPr>
        <p:spPr>
          <a:xfrm flipH="1" flipV="1">
            <a:off x="8442931" y="5238772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Gerader Verbinder 112"/>
          <p:cNvCxnSpPr>
            <a:stCxn id="108" idx="6"/>
            <a:endCxn id="109" idx="2"/>
          </p:cNvCxnSpPr>
          <p:nvPr/>
        </p:nvCxnSpPr>
        <p:spPr>
          <a:xfrm>
            <a:off x="8083732" y="5884221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Ellipse 113"/>
          <p:cNvSpPr/>
          <p:nvPr/>
        </p:nvSpPr>
        <p:spPr>
          <a:xfrm>
            <a:off x="9283299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15" name="Ellipse 114"/>
          <p:cNvSpPr/>
          <p:nvPr/>
        </p:nvSpPr>
        <p:spPr>
          <a:xfrm>
            <a:off x="10079109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16" name="Ellipse 115"/>
          <p:cNvSpPr/>
          <p:nvPr/>
        </p:nvSpPr>
        <p:spPr>
          <a:xfrm>
            <a:off x="9681204" y="500542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cxnSp>
        <p:nvCxnSpPr>
          <p:cNvPr id="117" name="Gerader Verbinder 116"/>
          <p:cNvCxnSpPr>
            <a:stCxn id="114" idx="0"/>
            <a:endCxn id="116" idx="3"/>
          </p:cNvCxnSpPr>
          <p:nvPr/>
        </p:nvCxnSpPr>
        <p:spPr>
          <a:xfrm flipV="1">
            <a:off x="9415451" y="523328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Gerader Verbinder 117"/>
          <p:cNvCxnSpPr>
            <a:stCxn id="115" idx="0"/>
            <a:endCxn id="116" idx="5"/>
          </p:cNvCxnSpPr>
          <p:nvPr/>
        </p:nvCxnSpPr>
        <p:spPr>
          <a:xfrm flipH="1" flipV="1">
            <a:off x="9906801" y="523328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Gerader Verbinder 118"/>
          <p:cNvCxnSpPr>
            <a:stCxn id="114" idx="6"/>
            <a:endCxn id="115" idx="2"/>
          </p:cNvCxnSpPr>
          <p:nvPr/>
        </p:nvCxnSpPr>
        <p:spPr>
          <a:xfrm>
            <a:off x="9547602" y="587873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Abgerundetes Rechteck 54"/>
          <p:cNvSpPr/>
          <p:nvPr/>
        </p:nvSpPr>
        <p:spPr>
          <a:xfrm>
            <a:off x="594561" y="4232748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count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7" name="Gerade Verbindung mit Pfeil 56"/>
          <p:cNvCxnSpPr>
            <a:stCxn id="73" idx="2"/>
            <a:endCxn id="55" idx="0"/>
          </p:cNvCxnSpPr>
          <p:nvPr/>
        </p:nvCxnSpPr>
        <p:spPr>
          <a:xfrm>
            <a:off x="1642903" y="3732631"/>
            <a:ext cx="0" cy="5001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feld 59"/>
          <p:cNvSpPr txBox="1"/>
          <p:nvPr/>
        </p:nvSpPr>
        <p:spPr>
          <a:xfrm>
            <a:off x="6982002" y="402342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1</a:t>
            </a:r>
            <a:endParaRPr lang="en-US" b="1" dirty="0" smtClean="0"/>
          </a:p>
        </p:txBody>
      </p:sp>
      <p:sp>
        <p:nvSpPr>
          <p:cNvPr id="61" name="Textfeld 60"/>
          <p:cNvSpPr txBox="1"/>
          <p:nvPr/>
        </p:nvSpPr>
        <p:spPr>
          <a:xfrm>
            <a:off x="7841580" y="403438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1</a:t>
            </a:r>
            <a:endParaRPr lang="en-US" b="1" dirty="0" smtClean="0"/>
          </a:p>
        </p:txBody>
      </p:sp>
      <p:sp>
        <p:nvSpPr>
          <p:cNvPr id="62" name="Textfeld 61"/>
          <p:cNvSpPr txBox="1"/>
          <p:nvPr/>
        </p:nvSpPr>
        <p:spPr>
          <a:xfrm>
            <a:off x="7408116" y="466914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3" name="Textfeld 62"/>
          <p:cNvSpPr txBox="1"/>
          <p:nvPr/>
        </p:nvSpPr>
        <p:spPr>
          <a:xfrm>
            <a:off x="8453852" y="399835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4" name="Textfeld 63"/>
          <p:cNvSpPr txBox="1"/>
          <p:nvPr/>
        </p:nvSpPr>
        <p:spPr>
          <a:xfrm>
            <a:off x="9313430" y="400931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5" name="Textfeld 64"/>
          <p:cNvSpPr txBox="1"/>
          <p:nvPr/>
        </p:nvSpPr>
        <p:spPr>
          <a:xfrm>
            <a:off x="8879966" y="464407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6" name="Textfeld 65"/>
          <p:cNvSpPr txBox="1"/>
          <p:nvPr/>
        </p:nvSpPr>
        <p:spPr>
          <a:xfrm>
            <a:off x="9904952" y="3988813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7" name="Textfeld 66"/>
          <p:cNvSpPr txBox="1"/>
          <p:nvPr/>
        </p:nvSpPr>
        <p:spPr>
          <a:xfrm>
            <a:off x="10764530" y="399977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8" name="Textfeld 67"/>
          <p:cNvSpPr txBox="1"/>
          <p:nvPr/>
        </p:nvSpPr>
        <p:spPr>
          <a:xfrm>
            <a:off x="10331066" y="463453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9" name="Textfeld 68"/>
          <p:cNvSpPr txBox="1"/>
          <p:nvPr/>
        </p:nvSpPr>
        <p:spPr>
          <a:xfrm>
            <a:off x="7778126" y="525813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70" name="Textfeld 69"/>
          <p:cNvSpPr txBox="1"/>
          <p:nvPr/>
        </p:nvSpPr>
        <p:spPr>
          <a:xfrm>
            <a:off x="8637704" y="526909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71" name="Textfeld 70"/>
          <p:cNvSpPr txBox="1"/>
          <p:nvPr/>
        </p:nvSpPr>
        <p:spPr>
          <a:xfrm>
            <a:off x="8204240" y="590385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72" name="Textfeld 71"/>
          <p:cNvSpPr txBox="1"/>
          <p:nvPr/>
        </p:nvSpPr>
        <p:spPr>
          <a:xfrm>
            <a:off x="9220429" y="5237383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0" name="Textfeld 119"/>
          <p:cNvSpPr txBox="1"/>
          <p:nvPr/>
        </p:nvSpPr>
        <p:spPr>
          <a:xfrm>
            <a:off x="10080007" y="524834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1" name="Textfeld 120"/>
          <p:cNvSpPr txBox="1"/>
          <p:nvPr/>
        </p:nvSpPr>
        <p:spPr>
          <a:xfrm>
            <a:off x="9646543" y="588310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2" name="Abgerundetes Rechteck 121"/>
          <p:cNvSpPr/>
          <p:nvPr/>
        </p:nvSpPr>
        <p:spPr>
          <a:xfrm>
            <a:off x="594561" y="5248678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" name="Gerade Verbindung mit Pfeil 2"/>
          <p:cNvCxnSpPr>
            <a:stCxn id="55" idx="2"/>
            <a:endCxn id="122" idx="0"/>
          </p:cNvCxnSpPr>
          <p:nvPr/>
        </p:nvCxnSpPr>
        <p:spPr>
          <a:xfrm>
            <a:off x="1642903" y="4744724"/>
            <a:ext cx="0" cy="50395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4639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457200" y="4031322"/>
            <a:ext cx="2452255" cy="22517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/>
          </a:p>
        </p:txBody>
      </p:sp>
      <p:sp>
        <p:nvSpPr>
          <p:cNvPr id="30" name="Abgerundetes Rechteck 29"/>
          <p:cNvSpPr/>
          <p:nvPr/>
        </p:nvSpPr>
        <p:spPr>
          <a:xfrm>
            <a:off x="594561" y="1211391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Read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6" name="Abgerundetes Rechteck 55"/>
          <p:cNvSpPr/>
          <p:nvPr/>
        </p:nvSpPr>
        <p:spPr>
          <a:xfrm>
            <a:off x="594561" y="221323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degrees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30" idx="2"/>
            <a:endCxn id="56" idx="0"/>
          </p:cNvCxnSpPr>
          <p:nvPr/>
        </p:nvCxnSpPr>
        <p:spPr>
          <a:xfrm>
            <a:off x="1642903" y="1723367"/>
            <a:ext cx="0" cy="4898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Abgerundetes Rechteck 72"/>
          <p:cNvSpPr/>
          <p:nvPr/>
        </p:nvSpPr>
        <p:spPr>
          <a:xfrm>
            <a:off x="594561" y="3220655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Calculate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4" name="Gerade Verbindung mit Pfeil 73"/>
          <p:cNvCxnSpPr>
            <a:stCxn id="56" idx="2"/>
            <a:endCxn id="73" idx="0"/>
          </p:cNvCxnSpPr>
          <p:nvPr/>
        </p:nvCxnSpPr>
        <p:spPr>
          <a:xfrm>
            <a:off x="1642903" y="2725208"/>
            <a:ext cx="0" cy="49544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itel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</p:spPr>
        <p:txBody>
          <a:bodyPr/>
          <a:lstStyle/>
          <a:p>
            <a:r>
              <a:rPr lang="de-DE" dirty="0" smtClean="0"/>
              <a:t>Implementation – Find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76" name="Ellipse 75"/>
          <p:cNvSpPr/>
          <p:nvPr/>
        </p:nvSpPr>
        <p:spPr>
          <a:xfrm>
            <a:off x="812388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77" name="Ellipse 76"/>
          <p:cNvSpPr/>
          <p:nvPr/>
        </p:nvSpPr>
        <p:spPr>
          <a:xfrm>
            <a:off x="891969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78" name="Ellipse 77"/>
          <p:cNvSpPr/>
          <p:nvPr/>
        </p:nvSpPr>
        <p:spPr>
          <a:xfrm>
            <a:off x="812388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79" name="Ellipse 78"/>
          <p:cNvSpPr/>
          <p:nvPr/>
        </p:nvSpPr>
        <p:spPr>
          <a:xfrm>
            <a:off x="891969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80" name="Ellipse 79"/>
          <p:cNvSpPr/>
          <p:nvPr/>
        </p:nvSpPr>
        <p:spPr>
          <a:xfrm>
            <a:off x="8521793" y="161969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81" name="Gerader Verbinder 80"/>
          <p:cNvCxnSpPr>
            <a:stCxn id="78" idx="0"/>
            <a:endCxn id="80" idx="3"/>
          </p:cNvCxnSpPr>
          <p:nvPr/>
        </p:nvCxnSpPr>
        <p:spPr>
          <a:xfrm flipV="1">
            <a:off x="8256040" y="1847546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Gerader Verbinder 81"/>
          <p:cNvCxnSpPr>
            <a:stCxn id="79" idx="0"/>
            <a:endCxn id="80" idx="5"/>
          </p:cNvCxnSpPr>
          <p:nvPr/>
        </p:nvCxnSpPr>
        <p:spPr>
          <a:xfrm flipH="1" flipV="1">
            <a:off x="8747390" y="1847546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78" idx="6"/>
            <a:endCxn id="79" idx="2"/>
          </p:cNvCxnSpPr>
          <p:nvPr/>
        </p:nvCxnSpPr>
        <p:spPr>
          <a:xfrm>
            <a:off x="8388191" y="249299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Gerader Verbinder 83"/>
          <p:cNvCxnSpPr>
            <a:stCxn id="78" idx="4"/>
            <a:endCxn id="76" idx="0"/>
          </p:cNvCxnSpPr>
          <p:nvPr/>
        </p:nvCxnSpPr>
        <p:spPr>
          <a:xfrm>
            <a:off x="825604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79" idx="4"/>
            <a:endCxn id="77" idx="0"/>
          </p:cNvCxnSpPr>
          <p:nvPr/>
        </p:nvCxnSpPr>
        <p:spPr>
          <a:xfrm>
            <a:off x="905185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Gerader Verbinder 85"/>
          <p:cNvCxnSpPr>
            <a:stCxn id="76" idx="6"/>
            <a:endCxn id="77" idx="2"/>
          </p:cNvCxnSpPr>
          <p:nvPr/>
        </p:nvCxnSpPr>
        <p:spPr>
          <a:xfrm>
            <a:off x="8388191" y="323467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78" idx="5"/>
            <a:endCxn id="77" idx="1"/>
          </p:cNvCxnSpPr>
          <p:nvPr/>
        </p:nvCxnSpPr>
        <p:spPr>
          <a:xfrm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Gerader Verbinder 87"/>
          <p:cNvCxnSpPr>
            <a:stCxn id="76" idx="7"/>
            <a:endCxn id="79" idx="3"/>
          </p:cNvCxnSpPr>
          <p:nvPr/>
        </p:nvCxnSpPr>
        <p:spPr>
          <a:xfrm flipV="1"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feld 88"/>
          <p:cNvSpPr txBox="1"/>
          <p:nvPr/>
        </p:nvSpPr>
        <p:spPr>
          <a:xfrm>
            <a:off x="7484966" y="1114840"/>
            <a:ext cx="2337955" cy="46576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dirty="0" smtClean="0"/>
              <a:t>Find 4-truss</a:t>
            </a:r>
            <a:endParaRPr lang="en-US" sz="2400" dirty="0" smtClean="0"/>
          </a:p>
        </p:txBody>
      </p:sp>
      <p:sp>
        <p:nvSpPr>
          <p:cNvPr id="96" name="Ellipse 95"/>
          <p:cNvSpPr/>
          <p:nvPr/>
        </p:nvSpPr>
        <p:spPr>
          <a:xfrm>
            <a:off x="8521793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97" name="Ellipse 96"/>
          <p:cNvSpPr/>
          <p:nvPr/>
        </p:nvSpPr>
        <p:spPr>
          <a:xfrm>
            <a:off x="9317603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98" name="Ellipse 97"/>
          <p:cNvSpPr/>
          <p:nvPr/>
        </p:nvSpPr>
        <p:spPr>
          <a:xfrm>
            <a:off x="8919698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99" name="Gerader Verbinder 98"/>
          <p:cNvCxnSpPr>
            <a:stCxn id="96" idx="0"/>
            <a:endCxn id="98" idx="3"/>
          </p:cNvCxnSpPr>
          <p:nvPr/>
        </p:nvCxnSpPr>
        <p:spPr>
          <a:xfrm flipV="1">
            <a:off x="8653945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/>
          <p:cNvCxnSpPr>
            <a:stCxn id="97" idx="0"/>
            <a:endCxn id="98" idx="5"/>
          </p:cNvCxnSpPr>
          <p:nvPr/>
        </p:nvCxnSpPr>
        <p:spPr>
          <a:xfrm flipH="1" flipV="1">
            <a:off x="9145295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/>
          <p:cNvCxnSpPr>
            <a:stCxn id="96" idx="6"/>
            <a:endCxn id="97" idx="2"/>
          </p:cNvCxnSpPr>
          <p:nvPr/>
        </p:nvCxnSpPr>
        <p:spPr>
          <a:xfrm>
            <a:off x="8786096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Ellipse 101"/>
          <p:cNvSpPr/>
          <p:nvPr/>
        </p:nvSpPr>
        <p:spPr>
          <a:xfrm>
            <a:off x="9946956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3" name="Ellipse 102"/>
          <p:cNvSpPr/>
          <p:nvPr/>
        </p:nvSpPr>
        <p:spPr>
          <a:xfrm>
            <a:off x="10742766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04" name="Ellipse 103"/>
          <p:cNvSpPr/>
          <p:nvPr/>
        </p:nvSpPr>
        <p:spPr>
          <a:xfrm>
            <a:off x="10344861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05" name="Gerader Verbinder 104"/>
          <p:cNvCxnSpPr>
            <a:stCxn id="102" idx="0"/>
            <a:endCxn id="104" idx="3"/>
          </p:cNvCxnSpPr>
          <p:nvPr/>
        </p:nvCxnSpPr>
        <p:spPr>
          <a:xfrm flipV="1">
            <a:off x="10079108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Gerader Verbinder 105"/>
          <p:cNvCxnSpPr>
            <a:stCxn id="103" idx="0"/>
            <a:endCxn id="104" idx="5"/>
          </p:cNvCxnSpPr>
          <p:nvPr/>
        </p:nvCxnSpPr>
        <p:spPr>
          <a:xfrm flipH="1" flipV="1">
            <a:off x="10570458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Gerader Verbinder 106"/>
          <p:cNvCxnSpPr>
            <a:stCxn id="102" idx="6"/>
            <a:endCxn id="103" idx="2"/>
          </p:cNvCxnSpPr>
          <p:nvPr/>
        </p:nvCxnSpPr>
        <p:spPr>
          <a:xfrm>
            <a:off x="10211259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Ellipse 107"/>
          <p:cNvSpPr/>
          <p:nvPr/>
        </p:nvSpPr>
        <p:spPr>
          <a:xfrm>
            <a:off x="7819428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9" name="Ellipse 108"/>
          <p:cNvSpPr/>
          <p:nvPr/>
        </p:nvSpPr>
        <p:spPr>
          <a:xfrm>
            <a:off x="8615238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10" name="Ellipse 109"/>
          <p:cNvSpPr/>
          <p:nvPr/>
        </p:nvSpPr>
        <p:spPr>
          <a:xfrm>
            <a:off x="8217333" y="5010919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11" name="Gerader Verbinder 110"/>
          <p:cNvCxnSpPr>
            <a:stCxn id="108" idx="0"/>
            <a:endCxn id="110" idx="3"/>
          </p:cNvCxnSpPr>
          <p:nvPr/>
        </p:nvCxnSpPr>
        <p:spPr>
          <a:xfrm flipV="1">
            <a:off x="7951580" y="5238772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Gerader Verbinder 111"/>
          <p:cNvCxnSpPr>
            <a:stCxn id="109" idx="0"/>
            <a:endCxn id="110" idx="5"/>
          </p:cNvCxnSpPr>
          <p:nvPr/>
        </p:nvCxnSpPr>
        <p:spPr>
          <a:xfrm flipH="1" flipV="1">
            <a:off x="8442930" y="5238772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Gerader Verbinder 112"/>
          <p:cNvCxnSpPr>
            <a:stCxn id="108" idx="6"/>
            <a:endCxn id="109" idx="2"/>
          </p:cNvCxnSpPr>
          <p:nvPr/>
        </p:nvCxnSpPr>
        <p:spPr>
          <a:xfrm>
            <a:off x="8083731" y="5884221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Ellipse 113"/>
          <p:cNvSpPr/>
          <p:nvPr/>
        </p:nvSpPr>
        <p:spPr>
          <a:xfrm>
            <a:off x="9283298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15" name="Ellipse 114"/>
          <p:cNvSpPr/>
          <p:nvPr/>
        </p:nvSpPr>
        <p:spPr>
          <a:xfrm>
            <a:off x="10079108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16" name="Ellipse 115"/>
          <p:cNvSpPr/>
          <p:nvPr/>
        </p:nvSpPr>
        <p:spPr>
          <a:xfrm>
            <a:off x="9681203" y="500542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cxnSp>
        <p:nvCxnSpPr>
          <p:cNvPr id="117" name="Gerader Verbinder 116"/>
          <p:cNvCxnSpPr>
            <a:stCxn id="114" idx="0"/>
            <a:endCxn id="116" idx="3"/>
          </p:cNvCxnSpPr>
          <p:nvPr/>
        </p:nvCxnSpPr>
        <p:spPr>
          <a:xfrm flipV="1">
            <a:off x="9415450" y="523328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Gerader Verbinder 117"/>
          <p:cNvCxnSpPr>
            <a:stCxn id="115" idx="0"/>
            <a:endCxn id="116" idx="5"/>
          </p:cNvCxnSpPr>
          <p:nvPr/>
        </p:nvCxnSpPr>
        <p:spPr>
          <a:xfrm flipH="1" flipV="1">
            <a:off x="9906800" y="523328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Gerader Verbinder 118"/>
          <p:cNvCxnSpPr>
            <a:stCxn id="114" idx="6"/>
            <a:endCxn id="115" idx="2"/>
          </p:cNvCxnSpPr>
          <p:nvPr/>
        </p:nvCxnSpPr>
        <p:spPr>
          <a:xfrm>
            <a:off x="9547601" y="587873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Abgerundetes Rechteck 54"/>
          <p:cNvSpPr/>
          <p:nvPr/>
        </p:nvSpPr>
        <p:spPr>
          <a:xfrm>
            <a:off x="594561" y="4232748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count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7" name="Gerade Verbindung mit Pfeil 56"/>
          <p:cNvCxnSpPr>
            <a:stCxn id="73" idx="2"/>
            <a:endCxn id="55" idx="0"/>
          </p:cNvCxnSpPr>
          <p:nvPr/>
        </p:nvCxnSpPr>
        <p:spPr>
          <a:xfrm>
            <a:off x="1642903" y="3732631"/>
            <a:ext cx="0" cy="5001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feld 62"/>
          <p:cNvSpPr txBox="1"/>
          <p:nvPr/>
        </p:nvSpPr>
        <p:spPr>
          <a:xfrm>
            <a:off x="8453851" y="399835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4" name="Textfeld 63"/>
          <p:cNvSpPr txBox="1"/>
          <p:nvPr/>
        </p:nvSpPr>
        <p:spPr>
          <a:xfrm>
            <a:off x="9313429" y="400931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5" name="Textfeld 64"/>
          <p:cNvSpPr txBox="1"/>
          <p:nvPr/>
        </p:nvSpPr>
        <p:spPr>
          <a:xfrm>
            <a:off x="8879965" y="464407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6" name="Textfeld 65"/>
          <p:cNvSpPr txBox="1"/>
          <p:nvPr/>
        </p:nvSpPr>
        <p:spPr>
          <a:xfrm>
            <a:off x="9904951" y="3988813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>
                <a:solidFill>
                  <a:schemeClr val="accent2"/>
                </a:solidFill>
              </a:rPr>
              <a:t>2</a:t>
            </a:r>
            <a:endParaRPr lang="en-US" b="1" dirty="0" smtClean="0">
              <a:solidFill>
                <a:schemeClr val="accent2"/>
              </a:solidFill>
            </a:endParaRPr>
          </a:p>
        </p:txBody>
      </p:sp>
      <p:sp>
        <p:nvSpPr>
          <p:cNvPr id="67" name="Textfeld 66"/>
          <p:cNvSpPr txBox="1"/>
          <p:nvPr/>
        </p:nvSpPr>
        <p:spPr>
          <a:xfrm>
            <a:off x="10764529" y="399977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8" name="Textfeld 67"/>
          <p:cNvSpPr txBox="1"/>
          <p:nvPr/>
        </p:nvSpPr>
        <p:spPr>
          <a:xfrm>
            <a:off x="10331065" y="463453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9" name="Textfeld 68"/>
          <p:cNvSpPr txBox="1"/>
          <p:nvPr/>
        </p:nvSpPr>
        <p:spPr>
          <a:xfrm>
            <a:off x="7778125" y="525813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>
                <a:solidFill>
                  <a:schemeClr val="accent2"/>
                </a:solidFill>
              </a:rPr>
              <a:t>2</a:t>
            </a:r>
            <a:endParaRPr lang="en-US" b="1" dirty="0" smtClean="0">
              <a:solidFill>
                <a:schemeClr val="accent2"/>
              </a:solidFill>
            </a:endParaRPr>
          </a:p>
        </p:txBody>
      </p:sp>
      <p:sp>
        <p:nvSpPr>
          <p:cNvPr id="70" name="Textfeld 69"/>
          <p:cNvSpPr txBox="1"/>
          <p:nvPr/>
        </p:nvSpPr>
        <p:spPr>
          <a:xfrm>
            <a:off x="8637703" y="526909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71" name="Textfeld 70"/>
          <p:cNvSpPr txBox="1"/>
          <p:nvPr/>
        </p:nvSpPr>
        <p:spPr>
          <a:xfrm>
            <a:off x="8204239" y="590385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72" name="Textfeld 71"/>
          <p:cNvSpPr txBox="1"/>
          <p:nvPr/>
        </p:nvSpPr>
        <p:spPr>
          <a:xfrm>
            <a:off x="9220428" y="5237383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0" name="Textfeld 119"/>
          <p:cNvSpPr txBox="1"/>
          <p:nvPr/>
        </p:nvSpPr>
        <p:spPr>
          <a:xfrm>
            <a:off x="10080006" y="524834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1" name="Textfeld 120"/>
          <p:cNvSpPr txBox="1"/>
          <p:nvPr/>
        </p:nvSpPr>
        <p:spPr>
          <a:xfrm>
            <a:off x="9646542" y="588310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2" name="Abgerundetes Rechteck 121"/>
          <p:cNvSpPr/>
          <p:nvPr/>
        </p:nvSpPr>
        <p:spPr>
          <a:xfrm>
            <a:off x="594561" y="5248678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" name="Gerade Verbindung mit Pfeil 2"/>
          <p:cNvCxnSpPr>
            <a:stCxn id="55" idx="2"/>
            <a:endCxn id="122" idx="0"/>
          </p:cNvCxnSpPr>
          <p:nvPr/>
        </p:nvCxnSpPr>
        <p:spPr>
          <a:xfrm>
            <a:off x="1642903" y="4744724"/>
            <a:ext cx="0" cy="50395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/>
          <p:cNvCxnSpPr/>
          <p:nvPr/>
        </p:nvCxnSpPr>
        <p:spPr>
          <a:xfrm flipV="1">
            <a:off x="2337955" y="4740724"/>
            <a:ext cx="0" cy="48949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407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457200" y="4031322"/>
            <a:ext cx="2452255" cy="22517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/>
          </a:p>
        </p:txBody>
      </p:sp>
      <p:sp>
        <p:nvSpPr>
          <p:cNvPr id="30" name="Abgerundetes Rechteck 29"/>
          <p:cNvSpPr/>
          <p:nvPr/>
        </p:nvSpPr>
        <p:spPr>
          <a:xfrm>
            <a:off x="594561" y="1211391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Read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6" name="Abgerundetes Rechteck 55"/>
          <p:cNvSpPr/>
          <p:nvPr/>
        </p:nvSpPr>
        <p:spPr>
          <a:xfrm>
            <a:off x="594561" y="221323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degrees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30" idx="2"/>
            <a:endCxn id="56" idx="0"/>
          </p:cNvCxnSpPr>
          <p:nvPr/>
        </p:nvCxnSpPr>
        <p:spPr>
          <a:xfrm>
            <a:off x="1642903" y="1723367"/>
            <a:ext cx="0" cy="4898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Abgerundetes Rechteck 72"/>
          <p:cNvSpPr/>
          <p:nvPr/>
        </p:nvSpPr>
        <p:spPr>
          <a:xfrm>
            <a:off x="594561" y="3220655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Calculate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4" name="Gerade Verbindung mit Pfeil 73"/>
          <p:cNvCxnSpPr>
            <a:stCxn id="56" idx="2"/>
            <a:endCxn id="73" idx="0"/>
          </p:cNvCxnSpPr>
          <p:nvPr/>
        </p:nvCxnSpPr>
        <p:spPr>
          <a:xfrm>
            <a:off x="1642903" y="2725208"/>
            <a:ext cx="0" cy="49544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itel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</p:spPr>
        <p:txBody>
          <a:bodyPr/>
          <a:lstStyle/>
          <a:p>
            <a:r>
              <a:rPr lang="de-DE" dirty="0" smtClean="0"/>
              <a:t>Implementation – Find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76" name="Ellipse 75"/>
          <p:cNvSpPr/>
          <p:nvPr/>
        </p:nvSpPr>
        <p:spPr>
          <a:xfrm>
            <a:off x="8123888" y="310426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77" name="Ellipse 76"/>
          <p:cNvSpPr/>
          <p:nvPr/>
        </p:nvSpPr>
        <p:spPr>
          <a:xfrm>
            <a:off x="8919698" y="310426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78" name="Ellipse 77"/>
          <p:cNvSpPr/>
          <p:nvPr/>
        </p:nvSpPr>
        <p:spPr>
          <a:xfrm>
            <a:off x="8123888" y="236258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79" name="Ellipse 78"/>
          <p:cNvSpPr/>
          <p:nvPr/>
        </p:nvSpPr>
        <p:spPr>
          <a:xfrm>
            <a:off x="8919698" y="236258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80" name="Ellipse 79"/>
          <p:cNvSpPr/>
          <p:nvPr/>
        </p:nvSpPr>
        <p:spPr>
          <a:xfrm>
            <a:off x="8521793" y="162275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81" name="Gerader Verbinder 80"/>
          <p:cNvCxnSpPr>
            <a:stCxn id="78" idx="0"/>
            <a:endCxn id="80" idx="3"/>
          </p:cNvCxnSpPr>
          <p:nvPr/>
        </p:nvCxnSpPr>
        <p:spPr>
          <a:xfrm flipV="1">
            <a:off x="8256040" y="1850606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Gerader Verbinder 81"/>
          <p:cNvCxnSpPr>
            <a:stCxn id="79" idx="0"/>
            <a:endCxn id="80" idx="5"/>
          </p:cNvCxnSpPr>
          <p:nvPr/>
        </p:nvCxnSpPr>
        <p:spPr>
          <a:xfrm flipH="1" flipV="1">
            <a:off x="8747390" y="1850606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78" idx="6"/>
            <a:endCxn id="79" idx="2"/>
          </p:cNvCxnSpPr>
          <p:nvPr/>
        </p:nvCxnSpPr>
        <p:spPr>
          <a:xfrm>
            <a:off x="8388191" y="249605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Gerader Verbinder 83"/>
          <p:cNvCxnSpPr>
            <a:stCxn id="78" idx="4"/>
            <a:endCxn id="76" idx="0"/>
          </p:cNvCxnSpPr>
          <p:nvPr/>
        </p:nvCxnSpPr>
        <p:spPr>
          <a:xfrm>
            <a:off x="8256040" y="262952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79" idx="4"/>
            <a:endCxn id="77" idx="0"/>
          </p:cNvCxnSpPr>
          <p:nvPr/>
        </p:nvCxnSpPr>
        <p:spPr>
          <a:xfrm>
            <a:off x="9051850" y="262952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Gerader Verbinder 85"/>
          <p:cNvCxnSpPr>
            <a:stCxn id="76" idx="6"/>
            <a:endCxn id="77" idx="2"/>
          </p:cNvCxnSpPr>
          <p:nvPr/>
        </p:nvCxnSpPr>
        <p:spPr>
          <a:xfrm>
            <a:off x="8388191" y="323773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78" idx="5"/>
            <a:endCxn id="77" idx="1"/>
          </p:cNvCxnSpPr>
          <p:nvPr/>
        </p:nvCxnSpPr>
        <p:spPr>
          <a:xfrm>
            <a:off x="8349485" y="259043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Gerader Verbinder 87"/>
          <p:cNvCxnSpPr>
            <a:stCxn id="76" idx="7"/>
            <a:endCxn id="79" idx="3"/>
          </p:cNvCxnSpPr>
          <p:nvPr/>
        </p:nvCxnSpPr>
        <p:spPr>
          <a:xfrm flipV="1">
            <a:off x="8349485" y="259043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feld 88"/>
          <p:cNvSpPr txBox="1"/>
          <p:nvPr/>
        </p:nvSpPr>
        <p:spPr>
          <a:xfrm>
            <a:off x="7484966" y="1117900"/>
            <a:ext cx="2337955" cy="46576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dirty="0" smtClean="0"/>
              <a:t>Find 4-truss</a:t>
            </a:r>
            <a:endParaRPr lang="en-US" sz="2400" dirty="0" smtClean="0"/>
          </a:p>
        </p:txBody>
      </p:sp>
      <p:sp>
        <p:nvSpPr>
          <p:cNvPr id="55" name="Abgerundetes Rechteck 54"/>
          <p:cNvSpPr/>
          <p:nvPr/>
        </p:nvSpPr>
        <p:spPr>
          <a:xfrm>
            <a:off x="594561" y="4232748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count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7" name="Gerade Verbindung mit Pfeil 56"/>
          <p:cNvCxnSpPr>
            <a:stCxn id="73" idx="2"/>
            <a:endCxn id="55" idx="0"/>
          </p:cNvCxnSpPr>
          <p:nvPr/>
        </p:nvCxnSpPr>
        <p:spPr>
          <a:xfrm>
            <a:off x="1642903" y="3732631"/>
            <a:ext cx="0" cy="5001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Abgerundetes Rechteck 121"/>
          <p:cNvSpPr/>
          <p:nvPr/>
        </p:nvSpPr>
        <p:spPr>
          <a:xfrm>
            <a:off x="594561" y="5248678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" name="Gerade Verbindung mit Pfeil 2"/>
          <p:cNvCxnSpPr>
            <a:stCxn id="55" idx="2"/>
            <a:endCxn id="122" idx="0"/>
          </p:cNvCxnSpPr>
          <p:nvPr/>
        </p:nvCxnSpPr>
        <p:spPr>
          <a:xfrm>
            <a:off x="1642903" y="4744724"/>
            <a:ext cx="0" cy="50395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/>
          <p:cNvCxnSpPr/>
          <p:nvPr/>
        </p:nvCxnSpPr>
        <p:spPr>
          <a:xfrm flipV="1">
            <a:off x="2337955" y="4740724"/>
            <a:ext cx="0" cy="48949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Abgerundetes Rechteck 89"/>
          <p:cNvSpPr/>
          <p:nvPr/>
        </p:nvSpPr>
        <p:spPr>
          <a:xfrm>
            <a:off x="3957797" y="4901216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Connect </a:t>
            </a:r>
            <a:r>
              <a:rPr lang="de-DE" dirty="0" err="1" smtClean="0">
                <a:solidFill>
                  <a:schemeClr val="tx1"/>
                </a:solidFill>
              </a:rPr>
              <a:t>truss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9" name="Gewinkelte Verbindung 8"/>
          <p:cNvCxnSpPr>
            <a:stCxn id="8" idx="3"/>
            <a:endCxn id="90" idx="1"/>
          </p:cNvCxnSpPr>
          <p:nvPr/>
        </p:nvCxnSpPr>
        <p:spPr>
          <a:xfrm flipV="1">
            <a:off x="2909455" y="5157204"/>
            <a:ext cx="1048342" cy="1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Ellipse 90"/>
          <p:cNvSpPr/>
          <p:nvPr/>
        </p:nvSpPr>
        <p:spPr>
          <a:xfrm>
            <a:off x="8123888" y="494717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92" name="Ellipse 91"/>
          <p:cNvSpPr/>
          <p:nvPr/>
        </p:nvSpPr>
        <p:spPr>
          <a:xfrm>
            <a:off x="8919698" y="494717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93" name="Ellipse 92"/>
          <p:cNvSpPr/>
          <p:nvPr/>
        </p:nvSpPr>
        <p:spPr>
          <a:xfrm>
            <a:off x="8123888" y="420549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94" name="Ellipse 93"/>
          <p:cNvSpPr/>
          <p:nvPr/>
        </p:nvSpPr>
        <p:spPr>
          <a:xfrm>
            <a:off x="8919698" y="420549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95" name="Gerader Verbinder 94"/>
          <p:cNvCxnSpPr>
            <a:stCxn id="93" idx="6"/>
            <a:endCxn id="94" idx="2"/>
          </p:cNvCxnSpPr>
          <p:nvPr/>
        </p:nvCxnSpPr>
        <p:spPr>
          <a:xfrm>
            <a:off x="8388191" y="433897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Gerader Verbinder 122"/>
          <p:cNvCxnSpPr>
            <a:stCxn id="93" idx="4"/>
            <a:endCxn id="91" idx="0"/>
          </p:cNvCxnSpPr>
          <p:nvPr/>
        </p:nvCxnSpPr>
        <p:spPr>
          <a:xfrm>
            <a:off x="8256040" y="4472443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Gerader Verbinder 123"/>
          <p:cNvCxnSpPr>
            <a:stCxn id="94" idx="4"/>
            <a:endCxn id="92" idx="0"/>
          </p:cNvCxnSpPr>
          <p:nvPr/>
        </p:nvCxnSpPr>
        <p:spPr>
          <a:xfrm>
            <a:off x="9051850" y="4472443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Gerader Verbinder 124"/>
          <p:cNvCxnSpPr>
            <a:stCxn id="91" idx="6"/>
            <a:endCxn id="92" idx="2"/>
          </p:cNvCxnSpPr>
          <p:nvPr/>
        </p:nvCxnSpPr>
        <p:spPr>
          <a:xfrm>
            <a:off x="8388191" y="508065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Gerader Verbinder 125"/>
          <p:cNvCxnSpPr>
            <a:stCxn id="93" idx="5"/>
            <a:endCxn id="92" idx="1"/>
          </p:cNvCxnSpPr>
          <p:nvPr/>
        </p:nvCxnSpPr>
        <p:spPr>
          <a:xfrm>
            <a:off x="8349485" y="4433350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Gerader Verbinder 126"/>
          <p:cNvCxnSpPr>
            <a:stCxn id="91" idx="7"/>
            <a:endCxn id="94" idx="3"/>
          </p:cNvCxnSpPr>
          <p:nvPr/>
        </p:nvCxnSpPr>
        <p:spPr>
          <a:xfrm flipV="1">
            <a:off x="8349485" y="4433350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523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Abgerundetes Rechteck 38"/>
          <p:cNvSpPr/>
          <p:nvPr/>
        </p:nvSpPr>
        <p:spPr>
          <a:xfrm>
            <a:off x="7949003" y="3188425"/>
            <a:ext cx="2275651" cy="2090160"/>
          </a:xfrm>
          <a:prstGeom prst="roundRect">
            <a:avLst>
              <a:gd name="adj" fmla="val 5233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Step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function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Filter </a:t>
            </a:r>
            <a:r>
              <a:rPr lang="de-DE" dirty="0" err="1" smtClean="0"/>
              <a:t>Triangles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/>
          </a:p>
        </p:txBody>
      </p:sp>
      <p:sp>
        <p:nvSpPr>
          <p:cNvPr id="12" name="Rechteck 11"/>
          <p:cNvSpPr/>
          <p:nvPr/>
        </p:nvSpPr>
        <p:spPr>
          <a:xfrm>
            <a:off x="350992" y="2036618"/>
            <a:ext cx="5314352" cy="40732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Abgerundetes Rechteck 12"/>
          <p:cNvSpPr/>
          <p:nvPr/>
        </p:nvSpPr>
        <p:spPr>
          <a:xfrm>
            <a:off x="1966164" y="332610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count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Abgerundetes Rechteck 13"/>
          <p:cNvSpPr/>
          <p:nvPr/>
        </p:nvSpPr>
        <p:spPr>
          <a:xfrm>
            <a:off x="1966164" y="434203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5" name="Gerade Verbindung mit Pfeil 14"/>
          <p:cNvCxnSpPr>
            <a:stCxn id="13" idx="2"/>
            <a:endCxn id="14" idx="0"/>
          </p:cNvCxnSpPr>
          <p:nvPr/>
        </p:nvCxnSpPr>
        <p:spPr>
          <a:xfrm>
            <a:off x="3014506" y="3838078"/>
            <a:ext cx="0" cy="50395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18"/>
          <p:cNvSpPr txBox="1"/>
          <p:nvPr/>
        </p:nvSpPr>
        <p:spPr>
          <a:xfrm>
            <a:off x="852054" y="2122204"/>
            <a:ext cx="4312227" cy="4572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dirty="0" err="1" smtClean="0"/>
              <a:t>while</a:t>
            </a:r>
            <a:r>
              <a:rPr lang="de-DE" dirty="0" smtClean="0"/>
              <a:t> (</a:t>
            </a:r>
            <a:r>
              <a:rPr lang="de-DE" dirty="0" err="1" smtClean="0"/>
              <a:t>number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triangles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changed</a:t>
            </a:r>
            <a:r>
              <a:rPr lang="de-DE" dirty="0" smtClean="0"/>
              <a:t>):</a:t>
            </a:r>
            <a:endParaRPr lang="en-US" dirty="0" smtClean="0"/>
          </a:p>
        </p:txBody>
      </p:sp>
      <p:sp>
        <p:nvSpPr>
          <p:cNvPr id="20" name="Textfeld 19"/>
          <p:cNvSpPr txBox="1"/>
          <p:nvPr/>
        </p:nvSpPr>
        <p:spPr>
          <a:xfrm>
            <a:off x="852054" y="1304064"/>
            <a:ext cx="4312227" cy="4572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600" b="1" dirty="0" smtClean="0"/>
              <a:t>Spark</a:t>
            </a:r>
            <a:endParaRPr lang="en-US" sz="2600" b="1" dirty="0" smtClean="0"/>
          </a:p>
        </p:txBody>
      </p:sp>
      <p:sp>
        <p:nvSpPr>
          <p:cNvPr id="21" name="Rechteck 20"/>
          <p:cNvSpPr/>
          <p:nvPr/>
        </p:nvSpPr>
        <p:spPr>
          <a:xfrm>
            <a:off x="6430814" y="2036618"/>
            <a:ext cx="5314352" cy="40732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Abgerundetes Rechteck 21"/>
          <p:cNvSpPr/>
          <p:nvPr/>
        </p:nvSpPr>
        <p:spPr>
          <a:xfrm>
            <a:off x="8045986" y="3326102"/>
            <a:ext cx="2096684" cy="51197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count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Abgerundetes Rechteck 22"/>
          <p:cNvSpPr/>
          <p:nvPr/>
        </p:nvSpPr>
        <p:spPr>
          <a:xfrm>
            <a:off x="8045986" y="4342032"/>
            <a:ext cx="2096684" cy="51197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4" name="Gerade Verbindung mit Pfeil 23"/>
          <p:cNvCxnSpPr>
            <a:stCxn id="22" idx="2"/>
            <a:endCxn id="23" idx="0"/>
          </p:cNvCxnSpPr>
          <p:nvPr/>
        </p:nvCxnSpPr>
        <p:spPr>
          <a:xfrm>
            <a:off x="9094328" y="3838078"/>
            <a:ext cx="0" cy="50395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/>
          <p:cNvSpPr txBox="1"/>
          <p:nvPr/>
        </p:nvSpPr>
        <p:spPr>
          <a:xfrm>
            <a:off x="7846955" y="2122204"/>
            <a:ext cx="2494746" cy="4572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dirty="0" err="1" smtClean="0"/>
              <a:t>iterateWithTermination</a:t>
            </a:r>
            <a:r>
              <a:rPr lang="de-DE" dirty="0"/>
              <a:t> </a:t>
            </a:r>
            <a:r>
              <a:rPr lang="de-DE" dirty="0" smtClean="0"/>
              <a:t>(</a:t>
            </a:r>
            <a:r>
              <a:rPr lang="de-DE" dirty="0" err="1" smtClean="0"/>
              <a:t>changed</a:t>
            </a:r>
            <a:r>
              <a:rPr lang="de-DE" dirty="0" smtClean="0"/>
              <a:t> </a:t>
            </a:r>
            <a:r>
              <a:rPr lang="de-DE" dirty="0" err="1" smtClean="0"/>
              <a:t>triangles</a:t>
            </a:r>
            <a:r>
              <a:rPr lang="de-DE" dirty="0" smtClean="0"/>
              <a:t> </a:t>
            </a:r>
            <a:r>
              <a:rPr lang="de-DE" dirty="0" err="1" smtClean="0"/>
              <a:t>empty</a:t>
            </a:r>
            <a:r>
              <a:rPr lang="de-DE" dirty="0" smtClean="0"/>
              <a:t>):</a:t>
            </a:r>
            <a:endParaRPr lang="en-US" dirty="0" smtClean="0"/>
          </a:p>
        </p:txBody>
      </p:sp>
      <p:sp>
        <p:nvSpPr>
          <p:cNvPr id="26" name="Textfeld 25"/>
          <p:cNvSpPr txBox="1"/>
          <p:nvPr/>
        </p:nvSpPr>
        <p:spPr>
          <a:xfrm>
            <a:off x="6931876" y="1304064"/>
            <a:ext cx="4312227" cy="4572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600" b="1" dirty="0" smtClean="0"/>
              <a:t>Flink</a:t>
            </a:r>
            <a:endParaRPr lang="en-US" sz="2600" b="1" dirty="0" smtClean="0"/>
          </a:p>
        </p:txBody>
      </p:sp>
      <p:sp>
        <p:nvSpPr>
          <p:cNvPr id="41" name="Textfeld 40"/>
          <p:cNvSpPr txBox="1"/>
          <p:nvPr/>
        </p:nvSpPr>
        <p:spPr>
          <a:xfrm>
            <a:off x="8587449" y="2688575"/>
            <a:ext cx="998758" cy="45720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dirty="0" err="1" smtClean="0"/>
              <a:t>triangles</a:t>
            </a:r>
            <a:endParaRPr lang="en-US" dirty="0" smtClean="0"/>
          </a:p>
        </p:txBody>
      </p:sp>
      <p:cxnSp>
        <p:nvCxnSpPr>
          <p:cNvPr id="43" name="Gewinkelte Verbindung 42"/>
          <p:cNvCxnSpPr>
            <a:stCxn id="39" idx="3"/>
            <a:endCxn id="41" idx="3"/>
          </p:cNvCxnSpPr>
          <p:nvPr/>
        </p:nvCxnSpPr>
        <p:spPr>
          <a:xfrm flipH="1" flipV="1">
            <a:off x="9586207" y="2917175"/>
            <a:ext cx="638447" cy="1316330"/>
          </a:xfrm>
          <a:prstGeom prst="bentConnector3">
            <a:avLst>
              <a:gd name="adj1" fmla="val -35806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winkelte Verbindung 44"/>
          <p:cNvCxnSpPr>
            <a:stCxn id="41" idx="1"/>
            <a:endCxn id="39" idx="1"/>
          </p:cNvCxnSpPr>
          <p:nvPr/>
        </p:nvCxnSpPr>
        <p:spPr>
          <a:xfrm rot="10800000" flipV="1">
            <a:off x="7949003" y="2917175"/>
            <a:ext cx="638446" cy="1316330"/>
          </a:xfrm>
          <a:prstGeom prst="bentConnector3">
            <a:avLst>
              <a:gd name="adj1" fmla="val 135806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739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– Max </a:t>
            </a:r>
            <a:r>
              <a:rPr lang="de-DE" dirty="0" err="1"/>
              <a:t>Truss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b="1" dirty="0" err="1" smtClean="0"/>
              <a:t>Finding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the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most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dense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truss</a:t>
            </a:r>
            <a:r>
              <a:rPr lang="de-DE" sz="2600" b="1" dirty="0" smtClean="0"/>
              <a:t> in a </a:t>
            </a:r>
            <a:r>
              <a:rPr lang="de-DE" sz="2600" b="1" dirty="0" err="1" smtClean="0"/>
              <a:t>graph</a:t>
            </a:r>
            <a:endParaRPr lang="de-DE" sz="2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 k-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user-</a:t>
            </a:r>
            <a:r>
              <a:rPr lang="de-DE" dirty="0" err="1" smtClean="0"/>
              <a:t>defined</a:t>
            </a:r>
            <a:r>
              <a:rPr lang="de-DE" dirty="0" smtClean="0"/>
              <a:t> 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If</a:t>
            </a:r>
            <a:r>
              <a:rPr lang="de-DE" dirty="0" smtClean="0"/>
              <a:t> at least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 was </a:t>
            </a:r>
            <a:r>
              <a:rPr lang="de-DE" dirty="0" err="1" smtClean="0"/>
              <a:t>found</a:t>
            </a:r>
            <a:endParaRPr lang="de-DE" dirty="0" smtClean="0"/>
          </a:p>
          <a:p>
            <a:pPr lvl="1"/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 &gt;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</a:t>
            </a:r>
            <a:r>
              <a:rPr lang="de-DE" dirty="0" err="1" smtClean="0"/>
              <a:t>trusses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Else</a:t>
            </a:r>
          </a:p>
          <a:p>
            <a:pPr lvl="1"/>
            <a:r>
              <a:rPr lang="de-DE" dirty="0" smtClean="0"/>
              <a:t>Set </a:t>
            </a:r>
            <a:r>
              <a:rPr lang="de-DE" dirty="0" err="1" smtClean="0"/>
              <a:t>new</a:t>
            </a:r>
            <a:r>
              <a:rPr lang="de-DE" dirty="0" smtClean="0"/>
              <a:t> k' &lt;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Repeat </a:t>
            </a:r>
            <a:r>
              <a:rPr lang="de-DE" dirty="0" err="1" smtClean="0"/>
              <a:t>until</a:t>
            </a:r>
            <a:r>
              <a:rPr lang="de-DE" dirty="0" smtClean="0"/>
              <a:t> a 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at k but </a:t>
            </a:r>
            <a:r>
              <a:rPr lang="de-DE" dirty="0" err="1" smtClean="0"/>
              <a:t>none</a:t>
            </a:r>
            <a:r>
              <a:rPr lang="de-DE" dirty="0" smtClean="0"/>
              <a:t> at k+1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increased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decreased</a:t>
            </a:r>
            <a:r>
              <a:rPr lang="de-DE" dirty="0" smtClean="0"/>
              <a:t> </a:t>
            </a:r>
            <a:r>
              <a:rPr lang="de-DE" dirty="0" err="1" smtClean="0"/>
              <a:t>according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 </a:t>
            </a:r>
            <a:r>
              <a:rPr lang="de-DE" dirty="0" err="1" smtClean="0"/>
              <a:t>binary</a:t>
            </a:r>
            <a:r>
              <a:rPr lang="de-DE" dirty="0" smtClean="0"/>
              <a:t> </a:t>
            </a:r>
            <a:r>
              <a:rPr lang="de-DE" dirty="0" err="1" smtClean="0"/>
              <a:t>search</a:t>
            </a:r>
            <a:r>
              <a:rPr lang="de-DE" dirty="0" smtClean="0"/>
              <a:t> </a:t>
            </a:r>
            <a:r>
              <a:rPr lang="de-DE" dirty="0" err="1" smtClean="0"/>
              <a:t>strategy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427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– Max </a:t>
            </a:r>
            <a:r>
              <a:rPr lang="de-DE" dirty="0" err="1"/>
              <a:t>Truss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b="1" dirty="0" err="1" smtClean="0"/>
              <a:t>Finding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the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most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dense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truss</a:t>
            </a:r>
            <a:r>
              <a:rPr lang="de-DE" sz="2600" b="1" dirty="0" smtClean="0"/>
              <a:t> in a </a:t>
            </a:r>
            <a:r>
              <a:rPr lang="de-DE" sz="2600" b="1" dirty="0" err="1" smtClean="0"/>
              <a:t>graph</a:t>
            </a:r>
            <a:endParaRPr lang="de-DE" sz="2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 k-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user-</a:t>
            </a:r>
            <a:r>
              <a:rPr lang="de-DE" dirty="0" err="1" smtClean="0"/>
              <a:t>defined</a:t>
            </a:r>
            <a:r>
              <a:rPr lang="de-DE" dirty="0" smtClean="0"/>
              <a:t> 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If</a:t>
            </a:r>
            <a:r>
              <a:rPr lang="de-DE" dirty="0" smtClean="0"/>
              <a:t> at least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 was </a:t>
            </a:r>
            <a:r>
              <a:rPr lang="de-DE" dirty="0" err="1" smtClean="0"/>
              <a:t>found</a:t>
            </a:r>
            <a:endParaRPr lang="de-DE" dirty="0" smtClean="0"/>
          </a:p>
          <a:p>
            <a:pPr lvl="1"/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 &gt;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</a:t>
            </a:r>
            <a:r>
              <a:rPr lang="de-DE" dirty="0" err="1" smtClean="0"/>
              <a:t>trusses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Else</a:t>
            </a:r>
            <a:endParaRPr lang="de-DE" dirty="0" smtClean="0"/>
          </a:p>
          <a:p>
            <a:pPr lvl="1"/>
            <a:r>
              <a:rPr lang="de-DE" dirty="0" smtClean="0"/>
              <a:t>Set </a:t>
            </a:r>
            <a:r>
              <a:rPr lang="de-DE" dirty="0" err="1" smtClean="0"/>
              <a:t>new</a:t>
            </a:r>
            <a:r>
              <a:rPr lang="de-DE" dirty="0" smtClean="0"/>
              <a:t> k' &lt;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Repeat </a:t>
            </a:r>
            <a:r>
              <a:rPr lang="de-DE" dirty="0" err="1" smtClean="0"/>
              <a:t>until</a:t>
            </a:r>
            <a:r>
              <a:rPr lang="de-DE" dirty="0" smtClean="0"/>
              <a:t> a 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at k but </a:t>
            </a:r>
            <a:r>
              <a:rPr lang="de-DE" dirty="0" err="1" smtClean="0"/>
              <a:t>none</a:t>
            </a:r>
            <a:r>
              <a:rPr lang="de-DE" dirty="0" smtClean="0"/>
              <a:t> at k+1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increased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decreased</a:t>
            </a:r>
            <a:r>
              <a:rPr lang="de-DE" dirty="0" smtClean="0"/>
              <a:t> </a:t>
            </a:r>
            <a:r>
              <a:rPr lang="de-DE" dirty="0" err="1" smtClean="0"/>
              <a:t>according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 </a:t>
            </a:r>
            <a:r>
              <a:rPr lang="de-DE" dirty="0" err="1" smtClean="0"/>
              <a:t>binary</a:t>
            </a:r>
            <a:r>
              <a:rPr lang="de-DE" dirty="0" smtClean="0"/>
              <a:t> </a:t>
            </a:r>
            <a:r>
              <a:rPr lang="de-DE" dirty="0" err="1" smtClean="0"/>
              <a:t>search</a:t>
            </a:r>
            <a:r>
              <a:rPr lang="de-DE" dirty="0" smtClean="0"/>
              <a:t> </a:t>
            </a:r>
            <a:r>
              <a:rPr lang="de-DE" dirty="0" err="1" smtClean="0"/>
              <a:t>strategy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15</a:t>
            </a:fld>
            <a:endParaRPr lang="en-US"/>
          </a:p>
        </p:txBody>
      </p:sp>
      <p:sp>
        <p:nvSpPr>
          <p:cNvPr id="7" name="Textfeld 6"/>
          <p:cNvSpPr txBox="1"/>
          <p:nvPr/>
        </p:nvSpPr>
        <p:spPr>
          <a:xfrm>
            <a:off x="8208818" y="1226127"/>
            <a:ext cx="3525981" cy="4551218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r>
              <a:rPr lang="de-DE" sz="2400" dirty="0" smtClean="0"/>
              <a:t>True Max </a:t>
            </a:r>
            <a:r>
              <a:rPr lang="de-DE" sz="2400" dirty="0" err="1" smtClean="0"/>
              <a:t>Truss</a:t>
            </a:r>
            <a:r>
              <a:rPr lang="de-DE" sz="2400" dirty="0" smtClean="0"/>
              <a:t> at k = 28</a:t>
            </a:r>
          </a:p>
          <a:p>
            <a:r>
              <a:rPr lang="de-DE" sz="2400" dirty="0" smtClean="0"/>
              <a:t>Initial k = 20</a:t>
            </a:r>
          </a:p>
          <a:p>
            <a:endParaRPr lang="de-DE" sz="2000" dirty="0"/>
          </a:p>
          <a:p>
            <a:r>
              <a:rPr lang="de-DE" sz="2000" dirty="0" smtClean="0"/>
              <a:t>	</a:t>
            </a:r>
          </a:p>
          <a:p>
            <a:r>
              <a:rPr lang="de-DE" sz="2000" dirty="0" smtClean="0"/>
              <a:t>k = 20	</a:t>
            </a:r>
            <a:r>
              <a:rPr lang="de-DE" sz="2000" dirty="0" err="1" smtClean="0"/>
              <a:t>Truss</a:t>
            </a:r>
            <a:r>
              <a:rPr lang="de-DE" sz="2000" dirty="0" smtClean="0"/>
              <a:t> </a:t>
            </a:r>
            <a:r>
              <a:rPr lang="de-DE" sz="2000" dirty="0" err="1" smtClean="0"/>
              <a:t>found</a:t>
            </a:r>
            <a:endParaRPr lang="de-DE" sz="2000" dirty="0" smtClean="0"/>
          </a:p>
          <a:p>
            <a:r>
              <a:rPr lang="de-DE" sz="2000" dirty="0" smtClean="0"/>
              <a:t>k = 40	</a:t>
            </a:r>
            <a:r>
              <a:rPr lang="de-DE" sz="2000" dirty="0" err="1" smtClean="0"/>
              <a:t>No</a:t>
            </a:r>
            <a:r>
              <a:rPr lang="de-DE" sz="2000" dirty="0" smtClean="0"/>
              <a:t> </a:t>
            </a:r>
            <a:r>
              <a:rPr lang="de-DE" sz="2000" dirty="0" err="1" smtClean="0"/>
              <a:t>truss</a:t>
            </a:r>
            <a:r>
              <a:rPr lang="de-DE" sz="2000" dirty="0" smtClean="0"/>
              <a:t> </a:t>
            </a:r>
            <a:r>
              <a:rPr lang="de-DE" sz="2000" dirty="0" err="1" smtClean="0"/>
              <a:t>found</a:t>
            </a:r>
            <a:endParaRPr lang="de-DE" sz="2000" dirty="0" smtClean="0"/>
          </a:p>
          <a:p>
            <a:r>
              <a:rPr lang="de-DE" sz="2000" dirty="0" smtClean="0"/>
              <a:t>k = 30	</a:t>
            </a:r>
            <a:r>
              <a:rPr lang="de-DE" sz="2000" dirty="0" err="1" smtClean="0"/>
              <a:t>No</a:t>
            </a:r>
            <a:r>
              <a:rPr lang="de-DE" sz="2000" dirty="0" smtClean="0"/>
              <a:t> </a:t>
            </a:r>
            <a:r>
              <a:rPr lang="de-DE" sz="2000" dirty="0" err="1" smtClean="0"/>
              <a:t>truss</a:t>
            </a:r>
            <a:r>
              <a:rPr lang="de-DE" sz="2000" dirty="0" smtClean="0"/>
              <a:t> </a:t>
            </a:r>
            <a:r>
              <a:rPr lang="de-DE" sz="2000" dirty="0" err="1" smtClean="0"/>
              <a:t>found</a:t>
            </a:r>
            <a:endParaRPr lang="de-DE" sz="2000" dirty="0" smtClean="0"/>
          </a:p>
          <a:p>
            <a:r>
              <a:rPr lang="de-DE" sz="2000" dirty="0" smtClean="0"/>
              <a:t>k = 25	</a:t>
            </a:r>
            <a:r>
              <a:rPr lang="de-DE" sz="2000" dirty="0" err="1" smtClean="0"/>
              <a:t>Truss</a:t>
            </a:r>
            <a:r>
              <a:rPr lang="de-DE" sz="2000" dirty="0" smtClean="0"/>
              <a:t> </a:t>
            </a:r>
            <a:r>
              <a:rPr lang="de-DE" sz="2000" dirty="0" err="1" smtClean="0"/>
              <a:t>found</a:t>
            </a:r>
            <a:endParaRPr lang="de-DE" sz="2000" dirty="0" smtClean="0"/>
          </a:p>
          <a:p>
            <a:r>
              <a:rPr lang="de-DE" sz="2000" dirty="0" smtClean="0"/>
              <a:t>k = 27	</a:t>
            </a:r>
            <a:r>
              <a:rPr lang="de-DE" sz="2000" dirty="0" err="1" smtClean="0"/>
              <a:t>Truss</a:t>
            </a:r>
            <a:r>
              <a:rPr lang="de-DE" sz="2000" dirty="0" smtClean="0"/>
              <a:t> </a:t>
            </a:r>
            <a:r>
              <a:rPr lang="de-DE" sz="2000" dirty="0" err="1" smtClean="0"/>
              <a:t>found</a:t>
            </a:r>
            <a:endParaRPr lang="de-DE" sz="2000" dirty="0" smtClean="0"/>
          </a:p>
          <a:p>
            <a:r>
              <a:rPr lang="de-DE" sz="2000" dirty="0" smtClean="0"/>
              <a:t>k = 28	</a:t>
            </a:r>
            <a:r>
              <a:rPr lang="de-DE" sz="2000" dirty="0" err="1" smtClean="0"/>
              <a:t>Truss</a:t>
            </a:r>
            <a:r>
              <a:rPr lang="de-DE" sz="2000" dirty="0" smtClean="0"/>
              <a:t> </a:t>
            </a:r>
            <a:r>
              <a:rPr lang="de-DE" sz="2000" dirty="0" err="1" smtClean="0"/>
              <a:t>found</a:t>
            </a:r>
            <a:endParaRPr lang="de-DE" sz="2000" dirty="0" smtClean="0"/>
          </a:p>
          <a:p>
            <a:r>
              <a:rPr lang="de-DE" sz="2000" dirty="0" smtClean="0"/>
              <a:t>k = 29	</a:t>
            </a:r>
            <a:r>
              <a:rPr lang="de-DE" sz="2000" dirty="0" err="1" smtClean="0"/>
              <a:t>No</a:t>
            </a:r>
            <a:r>
              <a:rPr lang="de-DE" sz="2000" dirty="0" smtClean="0"/>
              <a:t> </a:t>
            </a:r>
            <a:r>
              <a:rPr lang="de-DE" sz="2000" dirty="0" err="1" smtClean="0"/>
              <a:t>truss</a:t>
            </a:r>
            <a:r>
              <a:rPr lang="de-DE" sz="2000" dirty="0" smtClean="0"/>
              <a:t> </a:t>
            </a:r>
            <a:r>
              <a:rPr lang="de-DE" sz="2000" dirty="0" err="1" smtClean="0"/>
              <a:t>found</a:t>
            </a:r>
            <a:r>
              <a:rPr lang="de-DE" sz="2000" dirty="0" smtClean="0"/>
              <a:t>	</a:t>
            </a:r>
          </a:p>
          <a:p>
            <a:r>
              <a:rPr lang="de-DE" sz="2000" dirty="0" err="1" smtClean="0"/>
              <a:t>Done</a:t>
            </a:r>
            <a:r>
              <a:rPr lang="de-DE" sz="2000" dirty="0" smtClean="0"/>
              <a:t>. k = 28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518483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– Max </a:t>
            </a:r>
            <a:r>
              <a:rPr lang="de-DE" dirty="0" err="1"/>
              <a:t>Truss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b="1" dirty="0" err="1" smtClean="0"/>
              <a:t>Finding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the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most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dense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truss</a:t>
            </a:r>
            <a:r>
              <a:rPr lang="de-DE" sz="2600" b="1" dirty="0" smtClean="0"/>
              <a:t> in a </a:t>
            </a:r>
            <a:r>
              <a:rPr lang="de-DE" sz="2600" b="1" dirty="0" err="1"/>
              <a:t>graph</a:t>
            </a:r>
            <a:r>
              <a:rPr lang="de-DE" sz="2600" b="1" dirty="0"/>
              <a:t> – Flink </a:t>
            </a:r>
            <a:r>
              <a:rPr lang="de-DE" sz="2600" b="1" dirty="0" err="1" smtClean="0"/>
              <a:t>issues</a:t>
            </a:r>
            <a:endParaRPr lang="de-DE" sz="2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 k-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user-</a:t>
            </a:r>
            <a:r>
              <a:rPr lang="de-DE" dirty="0" err="1" smtClean="0"/>
              <a:t>defined</a:t>
            </a:r>
            <a:r>
              <a:rPr lang="de-DE" dirty="0" smtClean="0"/>
              <a:t> 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If</a:t>
            </a:r>
            <a:r>
              <a:rPr lang="de-DE" dirty="0" smtClean="0"/>
              <a:t> at least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 was </a:t>
            </a:r>
            <a:r>
              <a:rPr lang="de-DE" dirty="0" err="1" smtClean="0"/>
              <a:t>found</a:t>
            </a:r>
            <a:endParaRPr lang="de-DE" dirty="0" smtClean="0"/>
          </a:p>
          <a:p>
            <a:pPr lvl="1"/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 &gt;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</a:t>
            </a:r>
            <a:r>
              <a:rPr lang="de-DE" dirty="0" err="1" smtClean="0"/>
              <a:t>trusses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Else</a:t>
            </a:r>
          </a:p>
          <a:p>
            <a:pPr lvl="1"/>
            <a:r>
              <a:rPr lang="de-DE" dirty="0" smtClean="0"/>
              <a:t>Set </a:t>
            </a:r>
            <a:r>
              <a:rPr lang="de-DE" dirty="0" err="1" smtClean="0"/>
              <a:t>new</a:t>
            </a:r>
            <a:r>
              <a:rPr lang="de-DE" dirty="0" smtClean="0"/>
              <a:t> k' &lt;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smtClean="0">
                <a:solidFill>
                  <a:schemeClr val="accent2"/>
                </a:solidFill>
              </a:rPr>
              <a:t>Repeat </a:t>
            </a:r>
            <a:r>
              <a:rPr lang="de-DE" b="1" dirty="0" err="1" smtClean="0">
                <a:solidFill>
                  <a:schemeClr val="accent2"/>
                </a:solidFill>
              </a:rPr>
              <a:t>until</a:t>
            </a:r>
            <a:r>
              <a:rPr lang="de-DE" b="1" dirty="0" smtClean="0">
                <a:solidFill>
                  <a:schemeClr val="accent2"/>
                </a:solidFill>
              </a:rPr>
              <a:t> </a:t>
            </a:r>
            <a:r>
              <a:rPr lang="de-DE" dirty="0" smtClean="0"/>
              <a:t>a 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at k but </a:t>
            </a:r>
            <a:r>
              <a:rPr lang="de-DE" dirty="0" err="1" smtClean="0"/>
              <a:t>none</a:t>
            </a:r>
            <a:r>
              <a:rPr lang="de-DE" dirty="0" smtClean="0"/>
              <a:t> at k+1</a:t>
            </a:r>
            <a:r>
              <a:rPr lang="de-DE" dirty="0"/>
              <a:t>	   </a:t>
            </a:r>
            <a:r>
              <a:rPr lang="de-DE" b="1" dirty="0">
                <a:solidFill>
                  <a:schemeClr val="accent2"/>
                </a:solidFill>
              </a:rPr>
              <a:t>Flink Iteration? 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increased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decreased</a:t>
            </a:r>
            <a:r>
              <a:rPr lang="de-DE" dirty="0" smtClean="0"/>
              <a:t> </a:t>
            </a:r>
            <a:r>
              <a:rPr lang="de-DE" dirty="0" err="1" smtClean="0"/>
              <a:t>according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 </a:t>
            </a:r>
            <a:r>
              <a:rPr lang="de-DE" dirty="0" err="1" smtClean="0"/>
              <a:t>binary</a:t>
            </a:r>
            <a:r>
              <a:rPr lang="de-DE" dirty="0" smtClean="0"/>
              <a:t> </a:t>
            </a:r>
            <a:r>
              <a:rPr lang="de-DE" dirty="0" err="1" smtClean="0"/>
              <a:t>search</a:t>
            </a:r>
            <a:r>
              <a:rPr lang="de-DE" dirty="0" smtClean="0"/>
              <a:t> </a:t>
            </a:r>
            <a:r>
              <a:rPr lang="de-DE" dirty="0" err="1" smtClean="0"/>
              <a:t>strategy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7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– Max </a:t>
            </a:r>
            <a:r>
              <a:rPr lang="de-DE" dirty="0" err="1"/>
              <a:t>Truss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b="1" dirty="0" err="1" smtClean="0"/>
              <a:t>Finding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the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most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dense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truss</a:t>
            </a:r>
            <a:r>
              <a:rPr lang="de-DE" sz="2600" b="1" dirty="0" smtClean="0"/>
              <a:t> in a </a:t>
            </a:r>
            <a:r>
              <a:rPr lang="de-DE" sz="2600" b="1" dirty="0" err="1"/>
              <a:t>graph</a:t>
            </a:r>
            <a:r>
              <a:rPr lang="de-DE" sz="2600" b="1" dirty="0"/>
              <a:t> – Flink </a:t>
            </a:r>
            <a:r>
              <a:rPr lang="de-DE" sz="2600" b="1" dirty="0" err="1" smtClean="0"/>
              <a:t>issues</a:t>
            </a:r>
            <a:endParaRPr lang="de-DE" sz="2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 k-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user-</a:t>
            </a:r>
            <a:r>
              <a:rPr lang="de-DE" dirty="0" err="1" smtClean="0"/>
              <a:t>defined</a:t>
            </a:r>
            <a:r>
              <a:rPr lang="de-DE" dirty="0" smtClean="0"/>
              <a:t> 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If</a:t>
            </a:r>
            <a:r>
              <a:rPr lang="de-DE" dirty="0" smtClean="0"/>
              <a:t> at least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 was </a:t>
            </a:r>
            <a:r>
              <a:rPr lang="de-DE" dirty="0" err="1" smtClean="0"/>
              <a:t>found</a:t>
            </a:r>
            <a:endParaRPr lang="de-DE" dirty="0" smtClean="0"/>
          </a:p>
          <a:p>
            <a:pPr lvl="1"/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 &gt; k</a:t>
            </a:r>
          </a:p>
          <a:p>
            <a:pPr lvl="1"/>
            <a:r>
              <a:rPr lang="de-DE" dirty="0" smtClean="0">
                <a:solidFill>
                  <a:schemeClr val="accent2"/>
                </a:solidFill>
              </a:rPr>
              <a:t>Search </a:t>
            </a:r>
            <a:r>
              <a:rPr lang="de-DE" dirty="0" err="1" smtClean="0">
                <a:solidFill>
                  <a:schemeClr val="accent2"/>
                </a:solidFill>
              </a:rPr>
              <a:t>for</a:t>
            </a:r>
            <a:r>
              <a:rPr lang="de-DE" dirty="0" smtClean="0">
                <a:solidFill>
                  <a:schemeClr val="accent2"/>
                </a:solidFill>
              </a:rPr>
              <a:t> </a:t>
            </a:r>
            <a:r>
              <a:rPr lang="de-DE" dirty="0" err="1" smtClean="0">
                <a:solidFill>
                  <a:schemeClr val="accent2"/>
                </a:solidFill>
              </a:rPr>
              <a:t>new</a:t>
            </a:r>
            <a:r>
              <a:rPr lang="de-DE" dirty="0" smtClean="0">
                <a:solidFill>
                  <a:schemeClr val="accent2"/>
                </a:solidFill>
              </a:rPr>
              <a:t> k'-</a:t>
            </a:r>
            <a:r>
              <a:rPr lang="de-DE" dirty="0" err="1" smtClean="0">
                <a:solidFill>
                  <a:schemeClr val="accent2"/>
                </a:solidFill>
              </a:rPr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</a:t>
            </a:r>
            <a:r>
              <a:rPr lang="de-DE" dirty="0" err="1" smtClean="0"/>
              <a:t>trusses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Else</a:t>
            </a:r>
          </a:p>
          <a:p>
            <a:pPr lvl="1"/>
            <a:r>
              <a:rPr lang="de-DE" dirty="0" smtClean="0"/>
              <a:t>Set </a:t>
            </a:r>
            <a:r>
              <a:rPr lang="de-DE" dirty="0" err="1" smtClean="0"/>
              <a:t>new</a:t>
            </a:r>
            <a:r>
              <a:rPr lang="de-DE" dirty="0" smtClean="0"/>
              <a:t> k' &lt; k</a:t>
            </a:r>
          </a:p>
          <a:p>
            <a:pPr lvl="1"/>
            <a:r>
              <a:rPr lang="de-DE" dirty="0" smtClean="0">
                <a:solidFill>
                  <a:schemeClr val="accent2"/>
                </a:solidFill>
              </a:rPr>
              <a:t>Search </a:t>
            </a:r>
            <a:r>
              <a:rPr lang="de-DE" dirty="0" err="1" smtClean="0">
                <a:solidFill>
                  <a:schemeClr val="accent2"/>
                </a:solidFill>
              </a:rPr>
              <a:t>for</a:t>
            </a:r>
            <a:r>
              <a:rPr lang="de-DE" dirty="0" smtClean="0">
                <a:solidFill>
                  <a:schemeClr val="accent2"/>
                </a:solidFill>
              </a:rPr>
              <a:t> </a:t>
            </a:r>
            <a:r>
              <a:rPr lang="de-DE" dirty="0" err="1" smtClean="0">
                <a:solidFill>
                  <a:schemeClr val="accent2"/>
                </a:solidFill>
              </a:rPr>
              <a:t>new</a:t>
            </a:r>
            <a:r>
              <a:rPr lang="de-DE" dirty="0" smtClean="0">
                <a:solidFill>
                  <a:schemeClr val="accent2"/>
                </a:solidFill>
              </a:rPr>
              <a:t> k'-</a:t>
            </a:r>
            <a:r>
              <a:rPr lang="de-DE" dirty="0" err="1" smtClean="0">
                <a:solidFill>
                  <a:schemeClr val="accent2"/>
                </a:solidFill>
              </a:rPr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smtClean="0">
                <a:solidFill>
                  <a:schemeClr val="accent2"/>
                </a:solidFill>
              </a:rPr>
              <a:t>Repeat </a:t>
            </a:r>
            <a:r>
              <a:rPr lang="de-DE" b="1" dirty="0" err="1" smtClean="0">
                <a:solidFill>
                  <a:schemeClr val="accent2"/>
                </a:solidFill>
              </a:rPr>
              <a:t>until</a:t>
            </a:r>
            <a:r>
              <a:rPr lang="de-DE" dirty="0" smtClean="0"/>
              <a:t> a 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at k but </a:t>
            </a:r>
            <a:r>
              <a:rPr lang="de-DE" dirty="0" err="1" smtClean="0"/>
              <a:t>none</a:t>
            </a:r>
            <a:r>
              <a:rPr lang="de-DE" dirty="0" smtClean="0"/>
              <a:t> at k+1	   </a:t>
            </a:r>
            <a:r>
              <a:rPr lang="de-DE" b="1" dirty="0" smtClean="0">
                <a:solidFill>
                  <a:schemeClr val="accent2"/>
                </a:solidFill>
              </a:rPr>
              <a:t>Flink Iteration?	→ </a:t>
            </a:r>
            <a:r>
              <a:rPr lang="de-DE" b="1" dirty="0" err="1" smtClean="0">
                <a:solidFill>
                  <a:schemeClr val="accent2"/>
                </a:solidFill>
              </a:rPr>
              <a:t>No</a:t>
            </a:r>
            <a:r>
              <a:rPr lang="de-DE" b="1" dirty="0" smtClean="0">
                <a:solidFill>
                  <a:schemeClr val="accent2"/>
                </a:solidFill>
              </a:rPr>
              <a:t> </a:t>
            </a:r>
            <a:r>
              <a:rPr lang="de-DE" b="1" dirty="0" err="1" smtClean="0">
                <a:solidFill>
                  <a:schemeClr val="accent2"/>
                </a:solidFill>
              </a:rPr>
              <a:t>nested</a:t>
            </a:r>
            <a:r>
              <a:rPr lang="de-DE" b="1" dirty="0" smtClean="0">
                <a:solidFill>
                  <a:schemeClr val="accent2"/>
                </a:solidFill>
              </a:rPr>
              <a:t> </a:t>
            </a:r>
            <a:r>
              <a:rPr lang="de-DE" b="1" dirty="0" err="1" smtClean="0">
                <a:solidFill>
                  <a:schemeClr val="accent2"/>
                </a:solidFill>
              </a:rPr>
              <a:t>iterations</a:t>
            </a:r>
            <a:r>
              <a:rPr lang="de-DE" b="1" dirty="0" smtClean="0">
                <a:solidFill>
                  <a:schemeClr val="accent2"/>
                </a:solidFill>
              </a:rPr>
              <a:t>!</a:t>
            </a:r>
          </a:p>
          <a:p>
            <a:pPr marL="0" indent="0">
              <a:buNone/>
            </a:pPr>
            <a:r>
              <a:rPr lang="de-DE" b="1" dirty="0" smtClean="0">
                <a:solidFill>
                  <a:schemeClr val="accent2"/>
                </a:solidFill>
              </a:rPr>
              <a:t>								→ </a:t>
            </a:r>
            <a:r>
              <a:rPr lang="de-DE" b="1" dirty="0" err="1" smtClean="0">
                <a:solidFill>
                  <a:schemeClr val="accent2"/>
                </a:solidFill>
              </a:rPr>
              <a:t>while</a:t>
            </a:r>
            <a:r>
              <a:rPr lang="de-DE" b="1" dirty="0" smtClean="0">
                <a:solidFill>
                  <a:schemeClr val="accent2"/>
                </a:solidFill>
              </a:rPr>
              <a:t> </a:t>
            </a:r>
            <a:r>
              <a:rPr lang="de-DE" b="1" dirty="0" err="1" smtClean="0">
                <a:solidFill>
                  <a:schemeClr val="accent2"/>
                </a:solidFill>
              </a:rPr>
              <a:t>loop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increased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decreased</a:t>
            </a:r>
            <a:r>
              <a:rPr lang="de-DE" dirty="0" smtClean="0"/>
              <a:t> </a:t>
            </a:r>
            <a:r>
              <a:rPr lang="de-DE" dirty="0" err="1" smtClean="0"/>
              <a:t>according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 </a:t>
            </a:r>
            <a:r>
              <a:rPr lang="de-DE" dirty="0" err="1" smtClean="0"/>
              <a:t>binary</a:t>
            </a:r>
            <a:r>
              <a:rPr lang="de-DE" dirty="0" smtClean="0"/>
              <a:t> </a:t>
            </a:r>
            <a:r>
              <a:rPr lang="de-DE" dirty="0" err="1" smtClean="0"/>
              <a:t>search</a:t>
            </a:r>
            <a:r>
              <a:rPr lang="de-DE" dirty="0" smtClean="0"/>
              <a:t> </a:t>
            </a:r>
            <a:r>
              <a:rPr lang="de-DE" dirty="0" err="1" smtClean="0"/>
              <a:t>strategy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622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– Max </a:t>
            </a:r>
            <a:r>
              <a:rPr lang="de-DE" dirty="0" err="1"/>
              <a:t>Truss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b="1" dirty="0" err="1" smtClean="0"/>
              <a:t>Finding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the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most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dense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truss</a:t>
            </a:r>
            <a:r>
              <a:rPr lang="de-DE" sz="2600" b="1" dirty="0" smtClean="0"/>
              <a:t> in a </a:t>
            </a:r>
            <a:r>
              <a:rPr lang="de-DE" sz="2600" b="1" dirty="0" err="1" smtClean="0"/>
              <a:t>graph</a:t>
            </a:r>
            <a:r>
              <a:rPr lang="de-DE" sz="2600" b="1" dirty="0" smtClean="0"/>
              <a:t> – Flink </a:t>
            </a:r>
            <a:r>
              <a:rPr lang="de-DE" sz="2600" b="1" dirty="0" err="1" smtClean="0"/>
              <a:t>issues</a:t>
            </a:r>
            <a:endParaRPr lang="de-DE" sz="2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 k-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user-</a:t>
            </a:r>
            <a:r>
              <a:rPr lang="de-DE" dirty="0" err="1" smtClean="0"/>
              <a:t>defined</a:t>
            </a:r>
            <a:r>
              <a:rPr lang="de-DE" dirty="0" smtClean="0"/>
              <a:t> 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>
                <a:solidFill>
                  <a:schemeClr val="accent2"/>
                </a:solidFill>
              </a:rPr>
              <a:t>If</a:t>
            </a:r>
            <a:r>
              <a:rPr lang="de-DE" b="1" dirty="0" smtClean="0">
                <a:solidFill>
                  <a:schemeClr val="accent2"/>
                </a:solidFill>
              </a:rPr>
              <a:t> at least </a:t>
            </a:r>
            <a:r>
              <a:rPr lang="de-DE" b="1" dirty="0" err="1" smtClean="0">
                <a:solidFill>
                  <a:schemeClr val="accent2"/>
                </a:solidFill>
              </a:rPr>
              <a:t>one</a:t>
            </a:r>
            <a:r>
              <a:rPr lang="de-DE" b="1" dirty="0" smtClean="0">
                <a:solidFill>
                  <a:schemeClr val="accent2"/>
                </a:solidFill>
              </a:rPr>
              <a:t> </a:t>
            </a:r>
            <a:r>
              <a:rPr lang="de-DE" b="1" dirty="0" err="1" smtClean="0">
                <a:solidFill>
                  <a:schemeClr val="accent2"/>
                </a:solidFill>
              </a:rPr>
              <a:t>truss</a:t>
            </a:r>
            <a:r>
              <a:rPr lang="de-DE" b="1" dirty="0" smtClean="0">
                <a:solidFill>
                  <a:schemeClr val="accent2"/>
                </a:solidFill>
              </a:rPr>
              <a:t> was </a:t>
            </a:r>
            <a:r>
              <a:rPr lang="de-DE" b="1" dirty="0" err="1" smtClean="0">
                <a:solidFill>
                  <a:schemeClr val="accent2"/>
                </a:solidFill>
              </a:rPr>
              <a:t>found</a:t>
            </a:r>
            <a:r>
              <a:rPr lang="de-DE" b="1" dirty="0" smtClean="0">
                <a:solidFill>
                  <a:schemeClr val="accent2"/>
                </a:solidFill>
              </a:rPr>
              <a:t>	</a:t>
            </a:r>
            <a:r>
              <a:rPr lang="de-DE" dirty="0" err="1" smtClean="0">
                <a:solidFill>
                  <a:schemeClr val="accent2"/>
                </a:solidFill>
              </a:rPr>
              <a:t>requires</a:t>
            </a:r>
            <a:r>
              <a:rPr lang="de-DE" dirty="0" smtClean="0">
                <a:solidFill>
                  <a:schemeClr val="accent2"/>
                </a:solidFill>
              </a:rPr>
              <a:t> </a:t>
            </a:r>
            <a:r>
              <a:rPr lang="de-DE" dirty="0" err="1" smtClean="0">
                <a:solidFill>
                  <a:schemeClr val="accent2"/>
                </a:solidFill>
              </a:rPr>
              <a:t>count</a:t>
            </a:r>
            <a:r>
              <a:rPr lang="de-DE" dirty="0">
                <a:solidFill>
                  <a:schemeClr val="accent2"/>
                </a:solidFill>
              </a:rPr>
              <a:t> </a:t>
            </a:r>
            <a:r>
              <a:rPr lang="de-DE" b="1" dirty="0" smtClean="0">
                <a:solidFill>
                  <a:schemeClr val="accent2"/>
                </a:solidFill>
              </a:rPr>
              <a:t>→</a:t>
            </a:r>
            <a:r>
              <a:rPr lang="de-DE" dirty="0" smtClean="0">
                <a:solidFill>
                  <a:schemeClr val="accent2"/>
                </a:solidFill>
              </a:rPr>
              <a:t> Data Sink</a:t>
            </a:r>
            <a:endParaRPr lang="de-DE" b="1" dirty="0" smtClean="0">
              <a:solidFill>
                <a:schemeClr val="accent2"/>
              </a:solidFill>
            </a:endParaRPr>
          </a:p>
          <a:p>
            <a:pPr lvl="1"/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 &gt;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</a:t>
            </a:r>
            <a:r>
              <a:rPr lang="de-DE" dirty="0" err="1" smtClean="0"/>
              <a:t>trusses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Else</a:t>
            </a:r>
          </a:p>
          <a:p>
            <a:pPr lvl="1"/>
            <a:r>
              <a:rPr lang="de-DE" dirty="0" smtClean="0"/>
              <a:t>Set </a:t>
            </a:r>
            <a:r>
              <a:rPr lang="de-DE" dirty="0" err="1" smtClean="0"/>
              <a:t>new</a:t>
            </a:r>
            <a:r>
              <a:rPr lang="de-DE" dirty="0" smtClean="0"/>
              <a:t> k' &lt;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Repeat </a:t>
            </a:r>
            <a:r>
              <a:rPr lang="de-DE" dirty="0" err="1" smtClean="0"/>
              <a:t>until</a:t>
            </a:r>
            <a:r>
              <a:rPr lang="de-DE" dirty="0" smtClean="0"/>
              <a:t> a 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at k but </a:t>
            </a:r>
            <a:r>
              <a:rPr lang="de-DE" dirty="0" err="1" smtClean="0"/>
              <a:t>none</a:t>
            </a:r>
            <a:r>
              <a:rPr lang="de-DE" dirty="0" smtClean="0"/>
              <a:t> at k+1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increased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decreased</a:t>
            </a:r>
            <a:r>
              <a:rPr lang="de-DE" dirty="0" smtClean="0"/>
              <a:t> </a:t>
            </a:r>
            <a:r>
              <a:rPr lang="de-DE" dirty="0" err="1" smtClean="0"/>
              <a:t>according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 </a:t>
            </a:r>
            <a:r>
              <a:rPr lang="de-DE" dirty="0" err="1" smtClean="0"/>
              <a:t>binary</a:t>
            </a:r>
            <a:r>
              <a:rPr lang="de-DE" dirty="0" smtClean="0"/>
              <a:t> </a:t>
            </a:r>
            <a:r>
              <a:rPr lang="de-DE" dirty="0" err="1" smtClean="0"/>
              <a:t>search</a:t>
            </a:r>
            <a:r>
              <a:rPr lang="de-DE" dirty="0" smtClean="0"/>
              <a:t> </a:t>
            </a:r>
            <a:r>
              <a:rPr lang="de-DE" dirty="0" err="1" smtClean="0"/>
              <a:t>strategy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335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– Max </a:t>
            </a:r>
            <a:r>
              <a:rPr lang="de-DE" dirty="0" err="1"/>
              <a:t>Truss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106905"/>
            <a:ext cx="7686339" cy="51880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b="1" dirty="0" err="1" smtClean="0"/>
              <a:t>Finding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the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most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dense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truss</a:t>
            </a:r>
            <a:r>
              <a:rPr lang="de-DE" sz="2600" b="1" dirty="0" smtClean="0"/>
              <a:t> in a </a:t>
            </a:r>
            <a:r>
              <a:rPr lang="de-DE" sz="2600" b="1" dirty="0" err="1" smtClean="0"/>
              <a:t>graph</a:t>
            </a:r>
            <a:r>
              <a:rPr lang="de-DE" sz="2600" b="1" dirty="0" smtClean="0"/>
              <a:t> – Flink </a:t>
            </a:r>
            <a:r>
              <a:rPr lang="de-DE" sz="2600" b="1" dirty="0" err="1" smtClean="0"/>
              <a:t>issues</a:t>
            </a:r>
            <a:endParaRPr lang="de-DE" sz="2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 k-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user-</a:t>
            </a:r>
            <a:r>
              <a:rPr lang="de-DE" dirty="0" err="1" smtClean="0"/>
              <a:t>defined</a:t>
            </a:r>
            <a:r>
              <a:rPr lang="de-DE" dirty="0" smtClean="0"/>
              <a:t> 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>
                <a:solidFill>
                  <a:schemeClr val="accent2"/>
                </a:solidFill>
              </a:rPr>
              <a:t>If</a:t>
            </a:r>
            <a:r>
              <a:rPr lang="de-DE" b="1" dirty="0" smtClean="0">
                <a:solidFill>
                  <a:schemeClr val="accent2"/>
                </a:solidFill>
              </a:rPr>
              <a:t> at least </a:t>
            </a:r>
            <a:r>
              <a:rPr lang="de-DE" b="1" dirty="0" err="1" smtClean="0">
                <a:solidFill>
                  <a:schemeClr val="accent2"/>
                </a:solidFill>
              </a:rPr>
              <a:t>one</a:t>
            </a:r>
            <a:r>
              <a:rPr lang="de-DE" b="1" dirty="0" smtClean="0">
                <a:solidFill>
                  <a:schemeClr val="accent2"/>
                </a:solidFill>
              </a:rPr>
              <a:t> </a:t>
            </a:r>
            <a:r>
              <a:rPr lang="de-DE" b="1" dirty="0" err="1" smtClean="0">
                <a:solidFill>
                  <a:schemeClr val="accent2"/>
                </a:solidFill>
              </a:rPr>
              <a:t>truss</a:t>
            </a:r>
            <a:r>
              <a:rPr lang="de-DE" b="1" dirty="0" smtClean="0">
                <a:solidFill>
                  <a:schemeClr val="accent2"/>
                </a:solidFill>
              </a:rPr>
              <a:t> was </a:t>
            </a:r>
            <a:r>
              <a:rPr lang="de-DE" b="1" dirty="0" err="1" smtClean="0">
                <a:solidFill>
                  <a:schemeClr val="accent2"/>
                </a:solidFill>
              </a:rPr>
              <a:t>found</a:t>
            </a:r>
            <a:r>
              <a:rPr lang="de-DE" b="1" dirty="0" smtClean="0">
                <a:solidFill>
                  <a:schemeClr val="accent2"/>
                </a:solidFill>
              </a:rPr>
              <a:t>	</a:t>
            </a:r>
            <a:r>
              <a:rPr lang="de-DE" dirty="0" err="1" smtClean="0">
                <a:solidFill>
                  <a:schemeClr val="accent2"/>
                </a:solidFill>
              </a:rPr>
              <a:t>requires</a:t>
            </a:r>
            <a:r>
              <a:rPr lang="de-DE" dirty="0" smtClean="0">
                <a:solidFill>
                  <a:schemeClr val="accent2"/>
                </a:solidFill>
              </a:rPr>
              <a:t> </a:t>
            </a:r>
            <a:r>
              <a:rPr lang="de-DE" dirty="0" err="1" smtClean="0">
                <a:solidFill>
                  <a:schemeClr val="accent2"/>
                </a:solidFill>
              </a:rPr>
              <a:t>count</a:t>
            </a:r>
            <a:r>
              <a:rPr lang="de-DE" dirty="0">
                <a:solidFill>
                  <a:schemeClr val="accent2"/>
                </a:solidFill>
              </a:rPr>
              <a:t> </a:t>
            </a:r>
            <a:r>
              <a:rPr lang="de-DE" b="1" dirty="0" smtClean="0">
                <a:solidFill>
                  <a:schemeClr val="accent2"/>
                </a:solidFill>
              </a:rPr>
              <a:t>→</a:t>
            </a:r>
            <a:r>
              <a:rPr lang="de-DE" dirty="0" smtClean="0">
                <a:solidFill>
                  <a:schemeClr val="accent2"/>
                </a:solidFill>
              </a:rPr>
              <a:t> Data Sink</a:t>
            </a:r>
            <a:endParaRPr lang="de-DE" b="1" dirty="0" smtClean="0">
              <a:solidFill>
                <a:schemeClr val="accent2"/>
              </a:solidFill>
            </a:endParaRPr>
          </a:p>
          <a:p>
            <a:pPr lvl="1"/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 &gt;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</a:t>
            </a:r>
            <a:r>
              <a:rPr lang="de-DE" dirty="0" err="1" smtClean="0"/>
              <a:t>trusses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Else</a:t>
            </a:r>
          </a:p>
          <a:p>
            <a:pPr lvl="1"/>
            <a:r>
              <a:rPr lang="de-DE" dirty="0" smtClean="0"/>
              <a:t>Set </a:t>
            </a:r>
            <a:r>
              <a:rPr lang="de-DE" dirty="0" err="1" smtClean="0"/>
              <a:t>new</a:t>
            </a:r>
            <a:r>
              <a:rPr lang="de-DE" dirty="0" smtClean="0"/>
              <a:t> k' &lt;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Repeat </a:t>
            </a:r>
            <a:r>
              <a:rPr lang="de-DE" dirty="0" err="1" smtClean="0"/>
              <a:t>until</a:t>
            </a:r>
            <a:r>
              <a:rPr lang="de-DE" dirty="0" smtClean="0"/>
              <a:t> a 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at k but </a:t>
            </a:r>
            <a:r>
              <a:rPr lang="de-DE" dirty="0" err="1" smtClean="0"/>
              <a:t>none</a:t>
            </a:r>
            <a:r>
              <a:rPr lang="de-DE" dirty="0" smtClean="0"/>
              <a:t> at k+1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increased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decreased</a:t>
            </a:r>
            <a:r>
              <a:rPr lang="de-DE" dirty="0" smtClean="0"/>
              <a:t> </a:t>
            </a:r>
            <a:r>
              <a:rPr lang="de-DE" dirty="0" err="1" smtClean="0"/>
              <a:t>according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 </a:t>
            </a:r>
            <a:r>
              <a:rPr lang="de-DE" dirty="0" err="1" smtClean="0"/>
              <a:t>binary</a:t>
            </a:r>
            <a:r>
              <a:rPr lang="de-DE" dirty="0" smtClean="0"/>
              <a:t> </a:t>
            </a:r>
            <a:r>
              <a:rPr lang="de-DE" dirty="0" err="1" smtClean="0"/>
              <a:t>search</a:t>
            </a:r>
            <a:r>
              <a:rPr lang="de-DE" dirty="0" smtClean="0"/>
              <a:t> </a:t>
            </a:r>
            <a:r>
              <a:rPr lang="de-DE" dirty="0" err="1" smtClean="0"/>
              <a:t>strategy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19</a:t>
            </a:fld>
            <a:endParaRPr lang="en-US"/>
          </a:p>
        </p:txBody>
      </p:sp>
      <p:sp>
        <p:nvSpPr>
          <p:cNvPr id="7" name="Rechteck 6"/>
          <p:cNvSpPr/>
          <p:nvPr/>
        </p:nvSpPr>
        <p:spPr>
          <a:xfrm>
            <a:off x="7713234" y="1835264"/>
            <a:ext cx="4195482" cy="10004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b="1" dirty="0" smtClean="0">
                <a:solidFill>
                  <a:schemeClr val="tx1"/>
                </a:solidFill>
              </a:rPr>
              <a:t>Solution 1</a:t>
            </a:r>
            <a:r>
              <a:rPr lang="de-DE" dirty="0" smtClean="0">
                <a:solidFill>
                  <a:schemeClr val="tx1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 smtClean="0">
                <a:solidFill>
                  <a:schemeClr val="tx1"/>
                </a:solidFill>
              </a:rPr>
              <a:t>Accept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that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we</a:t>
            </a:r>
            <a:r>
              <a:rPr lang="de-DE" dirty="0" smtClean="0">
                <a:solidFill>
                  <a:schemeClr val="tx1"/>
                </a:solidFill>
              </a:rPr>
              <a:t> lose </a:t>
            </a:r>
            <a:r>
              <a:rPr lang="de-DE" dirty="0" err="1" smtClean="0">
                <a:solidFill>
                  <a:schemeClr val="tx1"/>
                </a:solidFill>
              </a:rPr>
              <a:t>previous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result</a:t>
            </a:r>
            <a:endParaRPr lang="de-DE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 smtClean="0">
                <a:solidFill>
                  <a:schemeClr val="tx1"/>
                </a:solidFill>
              </a:rPr>
              <a:t>Recalculate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with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new</a:t>
            </a:r>
            <a:r>
              <a:rPr lang="de-DE" dirty="0" smtClean="0">
                <a:solidFill>
                  <a:schemeClr val="tx1"/>
                </a:solidFill>
              </a:rPr>
              <a:t> k on initial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de-DE" dirty="0" smtClean="0">
              <a:solidFill>
                <a:schemeClr val="tx1"/>
              </a:solidFill>
            </a:endParaRPr>
          </a:p>
          <a:p>
            <a:endParaRPr lang="de-DE" dirty="0">
              <a:solidFill>
                <a:schemeClr val="tx1"/>
              </a:solidFill>
            </a:endParaRPr>
          </a:p>
          <a:p>
            <a:endParaRPr lang="de-DE" dirty="0" smtClean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7713234" y="3389509"/>
            <a:ext cx="4195482" cy="10004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b="1" dirty="0" smtClean="0">
                <a:solidFill>
                  <a:schemeClr val="tx1"/>
                </a:solidFill>
              </a:rPr>
              <a:t>Solution 2</a:t>
            </a:r>
            <a:r>
              <a:rPr lang="de-DE" dirty="0" smtClean="0">
                <a:solidFill>
                  <a:schemeClr val="tx1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>
                <a:solidFill>
                  <a:schemeClr val="tx1"/>
                </a:solidFill>
              </a:rPr>
              <a:t>Write </a:t>
            </a:r>
            <a:r>
              <a:rPr lang="de-DE" dirty="0" err="1" smtClean="0">
                <a:solidFill>
                  <a:schemeClr val="tx1"/>
                </a:solidFill>
              </a:rPr>
              <a:t>previous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result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to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disk</a:t>
            </a:r>
            <a:endParaRPr lang="de-DE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>
                <a:solidFill>
                  <a:schemeClr val="tx1"/>
                </a:solidFill>
              </a:rPr>
              <a:t>Read at </a:t>
            </a:r>
            <a:r>
              <a:rPr lang="de-DE" dirty="0" err="1" smtClean="0">
                <a:solidFill>
                  <a:schemeClr val="tx1"/>
                </a:solidFill>
              </a:rPr>
              <a:t>the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start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of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every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new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iteration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233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Problem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 sz="2600" b="1" dirty="0" smtClean="0"/>
                  <a:t>Finding </a:t>
                </a:r>
                <a:r>
                  <a:rPr lang="de-DE" sz="2600" b="1" dirty="0" err="1" smtClean="0"/>
                  <a:t>highly</a:t>
                </a:r>
                <a:r>
                  <a:rPr lang="de-DE" sz="2600" b="1" dirty="0" smtClean="0"/>
                  <a:t> </a:t>
                </a:r>
                <a:r>
                  <a:rPr lang="de-DE" sz="2600" b="1" dirty="0" err="1" smtClean="0"/>
                  <a:t>connected</a:t>
                </a:r>
                <a:r>
                  <a:rPr lang="de-DE" sz="2600" b="1" dirty="0" smtClean="0"/>
                  <a:t> sub-graphs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b="1" dirty="0" err="1" smtClean="0"/>
                  <a:t>Why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this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important</a:t>
                </a:r>
                <a:r>
                  <a:rPr lang="de-DE" b="1" dirty="0" smtClean="0"/>
                  <a:t>?</a:t>
                </a:r>
              </a:p>
              <a:p>
                <a:pPr lvl="1"/>
                <a:r>
                  <a:rPr lang="de-DE" dirty="0" err="1" smtClean="0"/>
                  <a:t>Social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media</a:t>
                </a:r>
                <a:r>
                  <a:rPr lang="de-DE" dirty="0" smtClean="0"/>
                  <a:t> </a:t>
                </a:r>
                <a:r>
                  <a:rPr lang="de-DE" dirty="0" err="1"/>
                  <a:t>graphs</a:t>
                </a:r>
                <a:r>
                  <a:rPr lang="de-DE" dirty="0"/>
                  <a:t>: </a:t>
                </a:r>
                <a:r>
                  <a:rPr lang="de-DE" dirty="0" err="1"/>
                  <a:t>groups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 smtClean="0"/>
                  <a:t>friends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family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co-workers</a:t>
                </a:r>
                <a:endParaRPr lang="en-US" dirty="0"/>
              </a:p>
              <a:p>
                <a:pPr lvl="1"/>
                <a:r>
                  <a:rPr lang="en-US" dirty="0" smtClean="0"/>
                  <a:t>Website </a:t>
                </a:r>
                <a:r>
                  <a:rPr lang="en-US" dirty="0" err="1" smtClean="0"/>
                  <a:t>interliking</a:t>
                </a:r>
                <a:endParaRPr lang="en-US" dirty="0" smtClean="0"/>
              </a:p>
              <a:p>
                <a:pPr marL="201168" lvl="1" indent="0">
                  <a:buNone/>
                </a:pPr>
                <a:endParaRPr lang="en-US" sz="2000" dirty="0" smtClean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b="1" dirty="0" err="1" smtClean="0"/>
                  <a:t>Why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this</a:t>
                </a:r>
                <a:r>
                  <a:rPr lang="de-DE" b="1" dirty="0" smtClean="0"/>
                  <a:t> </a:t>
                </a:r>
                <a:r>
                  <a:rPr lang="de-DE" b="1" dirty="0" err="1" smtClean="0"/>
                  <a:t>difficult</a:t>
                </a:r>
                <a:r>
                  <a:rPr lang="de-DE" b="1" dirty="0" smtClean="0"/>
                  <a:t>?</a:t>
                </a:r>
              </a:p>
              <a:p>
                <a:pPr lvl="1"/>
                <a:r>
                  <a:rPr lang="de-DE" dirty="0" err="1" smtClean="0"/>
                  <a:t>Possible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solution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set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size</a:t>
                </a:r>
                <a:r>
                  <a:rPr lang="de-DE" dirty="0" smtClean="0"/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d>
                          <m:dPr>
                            <m:begChr m:val="|"/>
                            <m:endChr m:val="|"/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</m:d>
                      </m:sup>
                    </m:sSup>
                  </m:oMath>
                </a14:m>
                <a:endParaRPr lang="de-DE" dirty="0" smtClean="0"/>
              </a:p>
              <a:p>
                <a:pPr marL="201168" lvl="1" indent="0">
                  <a:buNone/>
                </a:pPr>
                <a:r>
                  <a:rPr lang="de-DE" dirty="0" smtClean="0">
                    <a:sym typeface="Wingdings" panose="05000000000000000000" pitchFamily="2" charset="2"/>
                  </a:rPr>
                  <a:t>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Exponential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runtime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for</a:t>
                </a:r>
                <a:r>
                  <a:rPr lang="de-DE" dirty="0" smtClean="0">
                    <a:sym typeface="Wingdings" panose="05000000000000000000" pitchFamily="2" charset="2"/>
                  </a:rPr>
                  <a:t> naive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approach</a:t>
                </a:r>
                <a:endParaRPr lang="de-DE" dirty="0" smtClean="0"/>
              </a:p>
              <a:p>
                <a:pPr lvl="1"/>
                <a:r>
                  <a:rPr lang="de-DE" dirty="0" err="1" smtClean="0"/>
                  <a:t>Often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millions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vertices</a:t>
                </a:r>
                <a:endParaRPr lang="de-DE" dirty="0" smtClean="0"/>
              </a:p>
              <a:p>
                <a:pPr marL="201168" lvl="1" indent="0">
                  <a:buNone/>
                </a:pPr>
                <a:r>
                  <a:rPr lang="de-DE" dirty="0" smtClean="0">
                    <a:sym typeface="Wingdings" panose="05000000000000000000" pitchFamily="2" charset="2"/>
                  </a:rPr>
                  <a:t> </a:t>
                </a:r>
                <a:endParaRPr lang="de-DE" dirty="0" smtClean="0"/>
              </a:p>
              <a:p>
                <a:pPr lvl="1"/>
                <a:endParaRPr lang="de-DE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  <a:blipFill rotWithShape="0">
                <a:blip r:embed="rId3"/>
                <a:stretch>
                  <a:fillRect l="-983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31147-D196-43D1-B111-D730485BB41C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  <p:grpSp>
        <p:nvGrpSpPr>
          <p:cNvPr id="8" name="Gruppieren 7"/>
          <p:cNvGrpSpPr/>
          <p:nvPr/>
        </p:nvGrpSpPr>
        <p:grpSpPr>
          <a:xfrm>
            <a:off x="7054671" y="1635135"/>
            <a:ext cx="5011390" cy="4659787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4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9" name="Rechteck 8"/>
          <p:cNvSpPr/>
          <p:nvPr/>
        </p:nvSpPr>
        <p:spPr>
          <a:xfrm>
            <a:off x="10469105" y="6014928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7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– Max </a:t>
            </a:r>
            <a:r>
              <a:rPr lang="de-DE" dirty="0" err="1"/>
              <a:t>Truss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106905"/>
            <a:ext cx="7686339" cy="51880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600" b="1" dirty="0" err="1" smtClean="0"/>
              <a:t>Finding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the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most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dense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truss</a:t>
            </a:r>
            <a:r>
              <a:rPr lang="de-DE" sz="2600" b="1" dirty="0" smtClean="0"/>
              <a:t> in a </a:t>
            </a:r>
            <a:r>
              <a:rPr lang="de-DE" sz="2600" b="1" dirty="0" err="1" smtClean="0"/>
              <a:t>graph</a:t>
            </a:r>
            <a:r>
              <a:rPr lang="de-DE" sz="2600" b="1" dirty="0" smtClean="0"/>
              <a:t> – Flink </a:t>
            </a:r>
            <a:r>
              <a:rPr lang="de-DE" sz="2600" b="1" dirty="0" err="1" smtClean="0"/>
              <a:t>issues</a:t>
            </a:r>
            <a:endParaRPr lang="de-DE" sz="2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 k-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user-</a:t>
            </a:r>
            <a:r>
              <a:rPr lang="de-DE" dirty="0" err="1" smtClean="0"/>
              <a:t>defined</a:t>
            </a:r>
            <a:r>
              <a:rPr lang="de-DE" dirty="0" smtClean="0"/>
              <a:t> 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>
                <a:solidFill>
                  <a:schemeClr val="accent2"/>
                </a:solidFill>
              </a:rPr>
              <a:t>If</a:t>
            </a:r>
            <a:r>
              <a:rPr lang="de-DE" b="1" dirty="0" smtClean="0">
                <a:solidFill>
                  <a:schemeClr val="accent2"/>
                </a:solidFill>
              </a:rPr>
              <a:t> at least </a:t>
            </a:r>
            <a:r>
              <a:rPr lang="de-DE" b="1" dirty="0" err="1" smtClean="0">
                <a:solidFill>
                  <a:schemeClr val="accent2"/>
                </a:solidFill>
              </a:rPr>
              <a:t>one</a:t>
            </a:r>
            <a:r>
              <a:rPr lang="de-DE" b="1" dirty="0" smtClean="0">
                <a:solidFill>
                  <a:schemeClr val="accent2"/>
                </a:solidFill>
              </a:rPr>
              <a:t> </a:t>
            </a:r>
            <a:r>
              <a:rPr lang="de-DE" b="1" dirty="0" err="1" smtClean="0">
                <a:solidFill>
                  <a:schemeClr val="accent2"/>
                </a:solidFill>
              </a:rPr>
              <a:t>truss</a:t>
            </a:r>
            <a:r>
              <a:rPr lang="de-DE" b="1" dirty="0" smtClean="0">
                <a:solidFill>
                  <a:schemeClr val="accent2"/>
                </a:solidFill>
              </a:rPr>
              <a:t> was </a:t>
            </a:r>
            <a:r>
              <a:rPr lang="de-DE" b="1" dirty="0" err="1" smtClean="0">
                <a:solidFill>
                  <a:schemeClr val="accent2"/>
                </a:solidFill>
              </a:rPr>
              <a:t>found</a:t>
            </a:r>
            <a:r>
              <a:rPr lang="de-DE" b="1" dirty="0" smtClean="0">
                <a:solidFill>
                  <a:schemeClr val="accent2"/>
                </a:solidFill>
              </a:rPr>
              <a:t>	</a:t>
            </a:r>
            <a:r>
              <a:rPr lang="de-DE" dirty="0" err="1" smtClean="0">
                <a:solidFill>
                  <a:schemeClr val="accent2"/>
                </a:solidFill>
              </a:rPr>
              <a:t>requires</a:t>
            </a:r>
            <a:r>
              <a:rPr lang="de-DE" dirty="0" smtClean="0">
                <a:solidFill>
                  <a:schemeClr val="accent2"/>
                </a:solidFill>
              </a:rPr>
              <a:t> </a:t>
            </a:r>
            <a:r>
              <a:rPr lang="de-DE" dirty="0" err="1" smtClean="0">
                <a:solidFill>
                  <a:schemeClr val="accent2"/>
                </a:solidFill>
              </a:rPr>
              <a:t>count</a:t>
            </a:r>
            <a:r>
              <a:rPr lang="de-DE" dirty="0">
                <a:solidFill>
                  <a:schemeClr val="accent2"/>
                </a:solidFill>
              </a:rPr>
              <a:t> </a:t>
            </a:r>
            <a:r>
              <a:rPr lang="de-DE" b="1" dirty="0" smtClean="0">
                <a:solidFill>
                  <a:schemeClr val="accent2"/>
                </a:solidFill>
              </a:rPr>
              <a:t>→</a:t>
            </a:r>
            <a:r>
              <a:rPr lang="de-DE" dirty="0" smtClean="0">
                <a:solidFill>
                  <a:schemeClr val="accent2"/>
                </a:solidFill>
              </a:rPr>
              <a:t> Data Sink</a:t>
            </a:r>
            <a:endParaRPr lang="de-DE" b="1" dirty="0" smtClean="0">
              <a:solidFill>
                <a:schemeClr val="accent2"/>
              </a:solidFill>
            </a:endParaRPr>
          </a:p>
          <a:p>
            <a:pPr lvl="1"/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 &gt;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</a:t>
            </a:r>
            <a:r>
              <a:rPr lang="de-DE" dirty="0" err="1" smtClean="0"/>
              <a:t>trusses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Else</a:t>
            </a:r>
          </a:p>
          <a:p>
            <a:pPr lvl="1"/>
            <a:r>
              <a:rPr lang="de-DE" dirty="0" smtClean="0"/>
              <a:t>Set </a:t>
            </a:r>
            <a:r>
              <a:rPr lang="de-DE" dirty="0" err="1" smtClean="0"/>
              <a:t>new</a:t>
            </a:r>
            <a:r>
              <a:rPr lang="de-DE" dirty="0" smtClean="0"/>
              <a:t> k' &lt; k</a:t>
            </a:r>
          </a:p>
          <a:p>
            <a:pPr lvl="1"/>
            <a:r>
              <a:rPr lang="de-DE" dirty="0" smtClean="0"/>
              <a:t>Search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k'-</a:t>
            </a:r>
            <a:r>
              <a:rPr lang="de-DE" dirty="0" err="1" smtClean="0"/>
              <a:t>trusses</a:t>
            </a:r>
            <a:r>
              <a:rPr lang="de-DE" dirty="0" smtClean="0"/>
              <a:t> in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Repeat </a:t>
            </a:r>
            <a:r>
              <a:rPr lang="de-DE" dirty="0" err="1" smtClean="0"/>
              <a:t>until</a:t>
            </a:r>
            <a:r>
              <a:rPr lang="de-DE" dirty="0" smtClean="0"/>
              <a:t> a 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at k but </a:t>
            </a:r>
            <a:r>
              <a:rPr lang="de-DE" dirty="0" err="1" smtClean="0"/>
              <a:t>none</a:t>
            </a:r>
            <a:r>
              <a:rPr lang="de-DE" dirty="0" smtClean="0"/>
              <a:t> at k+1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increased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decreased</a:t>
            </a:r>
            <a:r>
              <a:rPr lang="de-DE" dirty="0" smtClean="0"/>
              <a:t> </a:t>
            </a:r>
            <a:r>
              <a:rPr lang="de-DE" dirty="0" err="1" smtClean="0"/>
              <a:t>according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 </a:t>
            </a:r>
            <a:r>
              <a:rPr lang="de-DE" dirty="0" err="1" smtClean="0"/>
              <a:t>binary</a:t>
            </a:r>
            <a:r>
              <a:rPr lang="de-DE" dirty="0" smtClean="0"/>
              <a:t> </a:t>
            </a:r>
            <a:r>
              <a:rPr lang="de-DE" dirty="0" err="1" smtClean="0"/>
              <a:t>search</a:t>
            </a:r>
            <a:r>
              <a:rPr lang="de-DE" dirty="0" smtClean="0"/>
              <a:t> </a:t>
            </a:r>
            <a:r>
              <a:rPr lang="de-DE" dirty="0" err="1" smtClean="0"/>
              <a:t>strategy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20</a:t>
            </a:fld>
            <a:endParaRPr lang="en-US"/>
          </a:p>
        </p:txBody>
      </p:sp>
      <p:sp>
        <p:nvSpPr>
          <p:cNvPr id="7" name="Rechteck 6"/>
          <p:cNvSpPr/>
          <p:nvPr/>
        </p:nvSpPr>
        <p:spPr>
          <a:xfrm>
            <a:off x="7713234" y="1835264"/>
            <a:ext cx="4195482" cy="100046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Solution 1</a:t>
            </a:r>
            <a:r>
              <a:rPr lang="de-DE" dirty="0" smtClean="0">
                <a:solidFill>
                  <a:schemeClr val="bg1">
                    <a:lumMod val="65000"/>
                  </a:schemeClr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 smtClean="0">
                <a:solidFill>
                  <a:schemeClr val="bg1">
                    <a:lumMod val="65000"/>
                  </a:schemeClr>
                </a:solidFill>
              </a:rPr>
              <a:t>Accept</a:t>
            </a:r>
            <a:r>
              <a:rPr lang="de-DE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bg1">
                    <a:lumMod val="65000"/>
                  </a:schemeClr>
                </a:solidFill>
              </a:rPr>
              <a:t>that</a:t>
            </a:r>
            <a:r>
              <a:rPr lang="de-DE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bg1">
                    <a:lumMod val="65000"/>
                  </a:schemeClr>
                </a:solidFill>
              </a:rPr>
              <a:t>we</a:t>
            </a:r>
            <a:r>
              <a:rPr lang="de-DE" dirty="0" smtClean="0">
                <a:solidFill>
                  <a:schemeClr val="bg1">
                    <a:lumMod val="65000"/>
                  </a:schemeClr>
                </a:solidFill>
              </a:rPr>
              <a:t> lose </a:t>
            </a:r>
            <a:r>
              <a:rPr lang="de-DE" dirty="0" err="1" smtClean="0">
                <a:solidFill>
                  <a:schemeClr val="bg1">
                    <a:lumMod val="65000"/>
                  </a:schemeClr>
                </a:solidFill>
              </a:rPr>
              <a:t>previous</a:t>
            </a:r>
            <a:r>
              <a:rPr lang="de-DE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bg1">
                    <a:lumMod val="65000"/>
                  </a:schemeClr>
                </a:solidFill>
              </a:rPr>
              <a:t>result</a:t>
            </a:r>
            <a:endParaRPr lang="de-DE" dirty="0" smtClean="0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 smtClean="0">
                <a:solidFill>
                  <a:schemeClr val="bg1">
                    <a:lumMod val="65000"/>
                  </a:schemeClr>
                </a:solidFill>
              </a:rPr>
              <a:t>Recalculate</a:t>
            </a:r>
            <a:r>
              <a:rPr lang="de-DE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bg1">
                    <a:lumMod val="65000"/>
                  </a:schemeClr>
                </a:solidFill>
              </a:rPr>
              <a:t>with</a:t>
            </a:r>
            <a:r>
              <a:rPr lang="de-DE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bg1">
                    <a:lumMod val="65000"/>
                  </a:schemeClr>
                </a:solidFill>
              </a:rPr>
              <a:t>new</a:t>
            </a:r>
            <a:r>
              <a:rPr lang="de-DE" dirty="0" smtClean="0">
                <a:solidFill>
                  <a:schemeClr val="bg1">
                    <a:lumMod val="65000"/>
                  </a:schemeClr>
                </a:solidFill>
              </a:rPr>
              <a:t> k on initial </a:t>
            </a:r>
            <a:r>
              <a:rPr lang="de-DE" dirty="0" err="1" smtClean="0">
                <a:solidFill>
                  <a:schemeClr val="bg1">
                    <a:lumMod val="65000"/>
                  </a:schemeClr>
                </a:solidFill>
              </a:rPr>
              <a:t>graph</a:t>
            </a:r>
            <a:endParaRPr lang="de-DE" dirty="0" smtClean="0">
              <a:solidFill>
                <a:schemeClr val="bg1">
                  <a:lumMod val="65000"/>
                </a:schemeClr>
              </a:solidFill>
            </a:endParaRPr>
          </a:p>
          <a:p>
            <a:endParaRPr lang="de-DE" dirty="0">
              <a:solidFill>
                <a:schemeClr val="bg1">
                  <a:lumMod val="65000"/>
                </a:schemeClr>
              </a:solidFill>
            </a:endParaRPr>
          </a:p>
          <a:p>
            <a:endParaRPr lang="de-DE" dirty="0" smtClean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7713234" y="3389509"/>
            <a:ext cx="4195482" cy="10004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b="1" dirty="0" smtClean="0">
                <a:solidFill>
                  <a:schemeClr val="tx1"/>
                </a:solidFill>
              </a:rPr>
              <a:t>Solution 2</a:t>
            </a:r>
            <a:r>
              <a:rPr lang="de-DE" dirty="0" smtClean="0">
                <a:solidFill>
                  <a:schemeClr val="tx1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>
                <a:solidFill>
                  <a:schemeClr val="tx1"/>
                </a:solidFill>
              </a:rPr>
              <a:t>Write </a:t>
            </a:r>
            <a:r>
              <a:rPr lang="de-DE" dirty="0" err="1" smtClean="0">
                <a:solidFill>
                  <a:schemeClr val="tx1"/>
                </a:solidFill>
              </a:rPr>
              <a:t>previous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result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to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disk</a:t>
            </a:r>
            <a:endParaRPr lang="de-DE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>
                <a:solidFill>
                  <a:schemeClr val="tx1"/>
                </a:solidFill>
              </a:rPr>
              <a:t>Read at </a:t>
            </a:r>
            <a:r>
              <a:rPr lang="de-DE" dirty="0" err="1" smtClean="0">
                <a:solidFill>
                  <a:schemeClr val="tx1"/>
                </a:solidFill>
              </a:rPr>
              <a:t>the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start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of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every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new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iteration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8066443" y="4389969"/>
            <a:ext cx="3489064" cy="553785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b="1" dirty="0" err="1" smtClean="0">
                <a:solidFill>
                  <a:schemeClr val="accent2"/>
                </a:solidFill>
              </a:rPr>
              <a:t>Speedup</a:t>
            </a:r>
            <a:r>
              <a:rPr lang="de-DE" sz="2400" b="1" dirty="0" smtClean="0">
                <a:solidFill>
                  <a:schemeClr val="accent2"/>
                </a:solidFill>
              </a:rPr>
              <a:t> </a:t>
            </a:r>
            <a:r>
              <a:rPr lang="de-DE" sz="2400" b="1" dirty="0" err="1" smtClean="0">
                <a:solidFill>
                  <a:schemeClr val="accent2"/>
                </a:solidFill>
              </a:rPr>
              <a:t>factor</a:t>
            </a:r>
            <a:r>
              <a:rPr lang="de-DE" sz="2400" b="1" dirty="0" smtClean="0">
                <a:solidFill>
                  <a:schemeClr val="accent2"/>
                </a:solidFill>
              </a:rPr>
              <a:t> = ~3</a:t>
            </a:r>
            <a:endParaRPr lang="en-US" sz="2400" b="1" dirty="0" smtClean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57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Conditions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600" b="1" dirty="0" smtClean="0"/>
              <a:t>HPI IS </a:t>
            </a:r>
            <a:r>
              <a:rPr lang="de-DE" sz="2600" b="1" dirty="0" err="1" smtClean="0"/>
              <a:t>chair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cluster</a:t>
            </a:r>
            <a:r>
              <a:rPr lang="de-DE" sz="2600" b="1" dirty="0" smtClean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Master: 1 </a:t>
            </a:r>
            <a:r>
              <a:rPr lang="en-US" dirty="0" smtClean="0"/>
              <a:t>Dell </a:t>
            </a:r>
            <a:r>
              <a:rPr lang="en-US" dirty="0"/>
              <a:t>PowerEdge </a:t>
            </a:r>
            <a:r>
              <a:rPr lang="en-US" dirty="0" smtClean="0"/>
              <a:t>R310</a:t>
            </a:r>
          </a:p>
          <a:p>
            <a:pPr lvl="1"/>
            <a:r>
              <a:rPr lang="en-US" dirty="0" smtClean="0"/>
              <a:t>4(8)x2.66 GHz</a:t>
            </a:r>
          </a:p>
          <a:p>
            <a:pPr lvl="1"/>
            <a:r>
              <a:rPr lang="en-US" dirty="0" smtClean="0"/>
              <a:t>8 </a:t>
            </a:r>
            <a:r>
              <a:rPr lang="en-US" dirty="0"/>
              <a:t>GB </a:t>
            </a:r>
            <a:r>
              <a:rPr lang="en-US" dirty="0" smtClean="0"/>
              <a:t>DDR3 RAM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Slaves</a:t>
            </a:r>
            <a:r>
              <a:rPr lang="de-DE" dirty="0" smtClean="0"/>
              <a:t>: 10 </a:t>
            </a:r>
            <a:r>
              <a:rPr lang="en-US" dirty="0" smtClean="0"/>
              <a:t>Dell </a:t>
            </a:r>
            <a:r>
              <a:rPr lang="en-US" dirty="0"/>
              <a:t>OptiPlex </a:t>
            </a:r>
            <a:r>
              <a:rPr lang="en-US" dirty="0" smtClean="0"/>
              <a:t>780</a:t>
            </a:r>
          </a:p>
          <a:p>
            <a:pPr lvl="1"/>
            <a:r>
              <a:rPr lang="en-US" dirty="0" smtClean="0"/>
              <a:t>2x2.6 </a:t>
            </a:r>
            <a:r>
              <a:rPr lang="en-US" dirty="0"/>
              <a:t>GHz</a:t>
            </a:r>
            <a:endParaRPr lang="de-DE" dirty="0" smtClean="0"/>
          </a:p>
          <a:p>
            <a:pPr lvl="1"/>
            <a:r>
              <a:rPr lang="de-DE" dirty="0" err="1" smtClean="0"/>
              <a:t>using</a:t>
            </a:r>
            <a:r>
              <a:rPr lang="de-DE" dirty="0" smtClean="0"/>
              <a:t> 4 GB DDR3 RAM</a:t>
            </a:r>
          </a:p>
          <a:p>
            <a:pPr lvl="1"/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Using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r>
              <a:rPr lang="de-DE" dirty="0" smtClean="0"/>
              <a:t> 1 </a:t>
            </a:r>
            <a:r>
              <a:rPr lang="de-DE" dirty="0" err="1" smtClean="0"/>
              <a:t>core</a:t>
            </a:r>
            <a:r>
              <a:rPr lang="de-DE" dirty="0" smtClean="0"/>
              <a:t> per </a:t>
            </a:r>
            <a:r>
              <a:rPr lang="de-DE" dirty="0" err="1" smtClean="0"/>
              <a:t>slave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value </a:t>
            </a:r>
            <a:r>
              <a:rPr lang="de-DE" dirty="0" err="1" smtClean="0"/>
              <a:t>of</a:t>
            </a:r>
            <a:r>
              <a:rPr lang="de-DE" dirty="0" smtClean="0"/>
              <a:t> 20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Bidirectional</a:t>
            </a:r>
            <a:r>
              <a:rPr lang="de-DE" dirty="0" smtClean="0"/>
              <a:t> Wikipedia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set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Averaged</a:t>
            </a:r>
            <a:r>
              <a:rPr lang="de-DE" dirty="0" smtClean="0"/>
              <a:t> 5 </a:t>
            </a:r>
            <a:r>
              <a:rPr lang="de-DE" dirty="0" err="1" smtClean="0"/>
              <a:t>measurements</a:t>
            </a:r>
            <a:endParaRPr lang="de-DE" dirty="0" smtClean="0"/>
          </a:p>
          <a:p>
            <a:pPr marL="201168" lvl="1" indent="0">
              <a:buNone/>
            </a:pPr>
            <a:r>
              <a:rPr lang="de-DE" dirty="0"/>
              <a:t>(</a:t>
            </a:r>
            <a:r>
              <a:rPr lang="de-DE" dirty="0" err="1"/>
              <a:t>Unless</a:t>
            </a:r>
            <a:r>
              <a:rPr lang="de-DE" dirty="0"/>
              <a:t> </a:t>
            </a:r>
            <a:r>
              <a:rPr lang="de-DE" dirty="0" err="1"/>
              <a:t>otherwise</a:t>
            </a:r>
            <a:r>
              <a:rPr lang="de-DE" dirty="0"/>
              <a:t> </a:t>
            </a:r>
            <a:r>
              <a:rPr lang="de-DE" dirty="0" err="1"/>
              <a:t>noted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473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Spark </a:t>
            </a:r>
            <a:r>
              <a:rPr lang="de-DE" dirty="0" err="1" smtClean="0"/>
              <a:t>scaling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#</a:t>
            </a:r>
            <a:r>
              <a:rPr lang="de-DE" dirty="0" err="1" smtClean="0"/>
              <a:t>cores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22</a:t>
            </a:fld>
            <a:endParaRPr lang="en-US"/>
          </a:p>
        </p:txBody>
      </p:sp>
      <p:graphicFrame>
        <p:nvGraphicFramePr>
          <p:cNvPr id="8" name="Diagramm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49605641"/>
              </p:ext>
            </p:extLst>
          </p:nvPr>
        </p:nvGraphicFramePr>
        <p:xfrm>
          <a:off x="0" y="824436"/>
          <a:ext cx="12192000" cy="55950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Textfeld 9"/>
          <p:cNvSpPr txBox="1"/>
          <p:nvPr/>
        </p:nvSpPr>
        <p:spPr>
          <a:xfrm>
            <a:off x="6777738" y="1577340"/>
            <a:ext cx="4545258" cy="13335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wrap="none" lIns="91440" tIns="45720" rIns="91440" bIns="45720" rtlCol="0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 smtClean="0"/>
              <a:t>Speedup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intermediate </a:t>
            </a:r>
            <a:r>
              <a:rPr lang="de-DE" sz="2000" dirty="0" err="1" smtClean="0"/>
              <a:t>presentation</a:t>
            </a:r>
            <a:r>
              <a:rPr lang="de-DE" sz="2000" dirty="0" smtClean="0"/>
              <a:t/>
            </a:r>
            <a:br>
              <a:rPr lang="de-DE" sz="2000" dirty="0" smtClean="0"/>
            </a:br>
            <a:r>
              <a:rPr lang="de-DE" sz="2000" dirty="0" err="1" smtClean="0"/>
              <a:t>by</a:t>
            </a:r>
            <a:r>
              <a:rPr lang="de-DE" sz="2000" dirty="0" smtClean="0"/>
              <a:t> </a:t>
            </a:r>
            <a:r>
              <a:rPr lang="de-DE" sz="2000" dirty="0" err="1" smtClean="0"/>
              <a:t>factor</a:t>
            </a:r>
            <a:r>
              <a:rPr lang="de-DE" sz="2000" dirty="0" smtClean="0"/>
              <a:t> </a:t>
            </a:r>
            <a:r>
              <a:rPr lang="de-DE" sz="2000" b="1" dirty="0" smtClean="0"/>
              <a:t>10-20 </a:t>
            </a:r>
            <a:r>
              <a:rPr lang="de-DE" sz="2000" dirty="0" smtClean="0"/>
              <a:t>due </a:t>
            </a:r>
            <a:r>
              <a:rPr lang="de-DE" sz="2000" dirty="0" err="1" smtClean="0"/>
              <a:t>to</a:t>
            </a:r>
            <a:endParaRPr lang="de-DE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dirty="0" err="1" smtClean="0"/>
              <a:t>earlier</a:t>
            </a:r>
            <a:r>
              <a:rPr lang="de-DE" sz="2000" dirty="0" smtClean="0"/>
              <a:t> </a:t>
            </a:r>
            <a:r>
              <a:rPr lang="de-DE" sz="2000" dirty="0" err="1" smtClean="0"/>
              <a:t>edge</a:t>
            </a:r>
            <a:r>
              <a:rPr lang="de-DE" sz="2000" dirty="0" smtClean="0"/>
              <a:t> </a:t>
            </a:r>
            <a:r>
              <a:rPr lang="de-DE" sz="2000" dirty="0" err="1" smtClean="0"/>
              <a:t>filtering</a:t>
            </a:r>
            <a:endParaRPr lang="de-DE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dirty="0" err="1" smtClean="0"/>
              <a:t>improved</a:t>
            </a:r>
            <a:r>
              <a:rPr lang="de-DE" sz="2000" dirty="0" smtClean="0"/>
              <a:t> </a:t>
            </a:r>
            <a:r>
              <a:rPr lang="de-DE" sz="2000" dirty="0" err="1" smtClean="0"/>
              <a:t>triangle</a:t>
            </a:r>
            <a:r>
              <a:rPr lang="de-DE" sz="2000" dirty="0" smtClean="0"/>
              <a:t> </a:t>
            </a:r>
            <a:r>
              <a:rPr lang="de-DE" sz="2000" dirty="0" err="1" smtClean="0"/>
              <a:t>filtering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4267623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 – </a:t>
            </a:r>
            <a:r>
              <a:rPr lang="de-DE" dirty="0" smtClean="0"/>
              <a:t>Flink </a:t>
            </a:r>
            <a:r>
              <a:rPr lang="de-DE" dirty="0" err="1"/>
              <a:t>scaling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smtClean="0"/>
              <a:t>#</a:t>
            </a:r>
            <a:r>
              <a:rPr lang="de-DE" dirty="0" err="1" smtClean="0"/>
              <a:t>cores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23</a:t>
            </a:fld>
            <a:endParaRPr lang="en-US"/>
          </a:p>
        </p:txBody>
      </p:sp>
      <p:graphicFrame>
        <p:nvGraphicFramePr>
          <p:cNvPr id="8" name="Diagramm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49031480"/>
              </p:ext>
            </p:extLst>
          </p:nvPr>
        </p:nvGraphicFramePr>
        <p:xfrm>
          <a:off x="0" y="838962"/>
          <a:ext cx="12191999" cy="55804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89898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m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8700878"/>
              </p:ext>
            </p:extLst>
          </p:nvPr>
        </p:nvGraphicFramePr>
        <p:xfrm>
          <a:off x="0" y="830425"/>
          <a:ext cx="12191999" cy="55517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Evaluation – Flink </a:t>
            </a:r>
            <a:r>
              <a:rPr lang="de-DE" dirty="0" err="1" smtClean="0"/>
              <a:t>vs</a:t>
            </a:r>
            <a:r>
              <a:rPr lang="de-DE" dirty="0" smtClean="0"/>
              <a:t> Spark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24</a:t>
            </a:fld>
            <a:endParaRPr lang="en-US"/>
          </a:p>
        </p:txBody>
      </p:sp>
      <p:sp>
        <p:nvSpPr>
          <p:cNvPr id="8" name="Textfeld 7"/>
          <p:cNvSpPr txBox="1"/>
          <p:nvPr/>
        </p:nvSpPr>
        <p:spPr>
          <a:xfrm>
            <a:off x="6777738" y="1577340"/>
            <a:ext cx="4350705" cy="8019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wrap="none" lIns="91440" tIns="45720" rIns="91440" bIns="45720" rtlCol="0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smtClean="0"/>
              <a:t>Flink 4-10x </a:t>
            </a:r>
            <a:r>
              <a:rPr lang="de-DE" sz="2000" dirty="0" err="1" smtClean="0"/>
              <a:t>faster</a:t>
            </a:r>
            <a:endParaRPr lang="de-DE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 smtClean="0"/>
              <a:t>Scale</a:t>
            </a:r>
            <a:r>
              <a:rPr lang="de-DE" sz="2000" dirty="0" smtClean="0"/>
              <a:t> out </a:t>
            </a:r>
            <a:r>
              <a:rPr lang="de-DE" sz="2000" dirty="0" err="1" smtClean="0"/>
              <a:t>visible</a:t>
            </a:r>
            <a:r>
              <a:rPr lang="de-DE" sz="2000" dirty="0" smtClean="0"/>
              <a:t> </a:t>
            </a:r>
            <a:r>
              <a:rPr lang="de-DE" sz="2000" dirty="0" err="1" smtClean="0"/>
              <a:t>for</a:t>
            </a:r>
            <a:r>
              <a:rPr lang="de-DE" sz="2000" dirty="0" smtClean="0"/>
              <a:t> Flink </a:t>
            </a:r>
            <a:r>
              <a:rPr lang="de-DE" sz="2000" dirty="0" err="1" smtClean="0"/>
              <a:t>and</a:t>
            </a:r>
            <a:r>
              <a:rPr lang="de-DE" sz="2000" dirty="0" smtClean="0"/>
              <a:t> Spark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654293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Diagramm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05994927"/>
              </p:ext>
            </p:extLst>
          </p:nvPr>
        </p:nvGraphicFramePr>
        <p:xfrm>
          <a:off x="0" y="830424"/>
          <a:ext cx="12192000" cy="55330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Evaluation – </a:t>
            </a:r>
            <a:r>
              <a:rPr lang="de-DE" dirty="0" smtClean="0"/>
              <a:t>Relative </a:t>
            </a:r>
            <a:r>
              <a:rPr lang="de-DE" dirty="0" err="1" smtClean="0"/>
              <a:t>Speedup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25</a:t>
            </a:fld>
            <a:endParaRPr lang="en-US"/>
          </a:p>
        </p:txBody>
      </p:sp>
      <p:sp>
        <p:nvSpPr>
          <p:cNvPr id="8" name="Textfeld 7"/>
          <p:cNvSpPr txBox="1"/>
          <p:nvPr/>
        </p:nvSpPr>
        <p:spPr>
          <a:xfrm>
            <a:off x="7384228" y="2071863"/>
            <a:ext cx="4172232" cy="107017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wrap="none" lIns="91440" tIns="45720" rIns="91440" bIns="45720" rtlCol="0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smtClean="0"/>
              <a:t>Spark </a:t>
            </a:r>
            <a:r>
              <a:rPr lang="de-DE" sz="2000" dirty="0" err="1" smtClean="0"/>
              <a:t>scales</a:t>
            </a:r>
            <a:r>
              <a:rPr lang="de-DE" sz="2000" dirty="0" smtClean="0"/>
              <a:t> </a:t>
            </a:r>
            <a:r>
              <a:rPr lang="de-DE" sz="2000" dirty="0" err="1" smtClean="0"/>
              <a:t>better</a:t>
            </a:r>
            <a:r>
              <a:rPr lang="de-DE" sz="2000" dirty="0" smtClean="0"/>
              <a:t> </a:t>
            </a:r>
            <a:r>
              <a:rPr lang="de-DE" sz="2000" dirty="0" err="1" smtClean="0"/>
              <a:t>than</a:t>
            </a:r>
            <a:r>
              <a:rPr lang="de-DE" sz="2000" dirty="0" smtClean="0"/>
              <a:t> linear?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 smtClean="0"/>
              <a:t>For</a:t>
            </a:r>
            <a:r>
              <a:rPr lang="de-DE" sz="2000" dirty="0" smtClean="0"/>
              <a:t> 1 </a:t>
            </a:r>
            <a:r>
              <a:rPr lang="de-DE" sz="2000" dirty="0" err="1" smtClean="0"/>
              <a:t>and</a:t>
            </a:r>
            <a:r>
              <a:rPr lang="de-DE" sz="2000" dirty="0" smtClean="0"/>
              <a:t> 2 </a:t>
            </a:r>
            <a:r>
              <a:rPr lang="de-DE" sz="2000" dirty="0" err="1" smtClean="0"/>
              <a:t>cores</a:t>
            </a:r>
            <a:r>
              <a:rPr lang="de-DE" sz="2000" dirty="0" smtClean="0"/>
              <a:t>: I/O </a:t>
            </a:r>
            <a:r>
              <a:rPr lang="de-DE" sz="2000" dirty="0" err="1" smtClean="0"/>
              <a:t>required</a:t>
            </a:r>
            <a:r>
              <a:rPr lang="de-DE" sz="2000" dirty="0" smtClean="0"/>
              <a:t/>
            </a:r>
            <a:br>
              <a:rPr lang="de-DE" sz="2000" dirty="0" smtClean="0"/>
            </a:br>
            <a:r>
              <a:rPr lang="de-DE" sz="2000" dirty="0" smtClean="0"/>
              <a:t>due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too</a:t>
            </a:r>
            <a:r>
              <a:rPr lang="de-DE" sz="2000" dirty="0" smtClean="0"/>
              <a:t> </a:t>
            </a:r>
            <a:r>
              <a:rPr lang="de-DE" sz="2000" dirty="0" err="1" smtClean="0"/>
              <a:t>little</a:t>
            </a:r>
            <a:r>
              <a:rPr lang="de-DE" sz="2000" dirty="0" smtClean="0"/>
              <a:t> </a:t>
            </a:r>
            <a:r>
              <a:rPr lang="de-DE" sz="2000" dirty="0" err="1" smtClean="0"/>
              <a:t>memory</a:t>
            </a:r>
            <a:r>
              <a:rPr lang="de-DE" sz="2000" dirty="0" smtClean="0"/>
              <a:t> on Spark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4132323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Diagramm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10190884"/>
              </p:ext>
            </p:extLst>
          </p:nvPr>
        </p:nvGraphicFramePr>
        <p:xfrm>
          <a:off x="96520" y="1076960"/>
          <a:ext cx="5994400" cy="5039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Program</a:t>
            </a:r>
            <a:r>
              <a:rPr lang="de-DE" dirty="0" smtClean="0"/>
              <a:t> Parts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26</a:t>
            </a:fld>
            <a:endParaRPr lang="en-US"/>
          </a:p>
        </p:txBody>
      </p:sp>
      <p:graphicFrame>
        <p:nvGraphicFramePr>
          <p:cNvPr id="15" name="Diagramm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0954131"/>
              </p:ext>
            </p:extLst>
          </p:nvPr>
        </p:nvGraphicFramePr>
        <p:xfrm>
          <a:off x="6052820" y="1089659"/>
          <a:ext cx="6139180" cy="47419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170678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 </a:t>
            </a:r>
            <a:r>
              <a:rPr lang="de-DE" dirty="0" smtClean="0"/>
              <a:t>–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27</a:t>
            </a:fld>
            <a:endParaRPr lang="en-US"/>
          </a:p>
        </p:txBody>
      </p:sp>
      <p:graphicFrame>
        <p:nvGraphicFramePr>
          <p:cNvPr id="7" name="Diagramm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3334694"/>
              </p:ext>
            </p:extLst>
          </p:nvPr>
        </p:nvGraphicFramePr>
        <p:xfrm>
          <a:off x="0" y="1035698"/>
          <a:ext cx="12192000" cy="53184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feld 7"/>
          <p:cNvSpPr txBox="1"/>
          <p:nvPr/>
        </p:nvSpPr>
        <p:spPr>
          <a:xfrm>
            <a:off x="10167549" y="810996"/>
            <a:ext cx="914400" cy="45205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1600" b="1" dirty="0" smtClean="0"/>
              <a:t>3200+</a:t>
            </a:r>
            <a:endParaRPr lang="en-US" sz="1600" b="1" dirty="0" smtClean="0"/>
          </a:p>
        </p:txBody>
      </p:sp>
      <p:sp>
        <p:nvSpPr>
          <p:cNvPr id="9" name="Textfeld 8"/>
          <p:cNvSpPr txBox="1"/>
          <p:nvPr/>
        </p:nvSpPr>
        <p:spPr>
          <a:xfrm>
            <a:off x="2196407" y="1726631"/>
            <a:ext cx="5230759" cy="135247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wrap="none" lIns="91440" tIns="45720" rIns="91440" bIns="45720" rtlCol="0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 smtClean="0"/>
              <a:t>For</a:t>
            </a:r>
            <a:r>
              <a:rPr lang="de-DE" sz="2000" dirty="0" smtClean="0"/>
              <a:t> k &lt; 8: I/O </a:t>
            </a:r>
            <a:r>
              <a:rPr lang="de-DE" sz="2000" dirty="0" err="1" smtClean="0"/>
              <a:t>required</a:t>
            </a:r>
            <a:r>
              <a:rPr lang="de-DE" sz="2000" dirty="0" smtClean="0"/>
              <a:t/>
            </a:r>
            <a:br>
              <a:rPr lang="de-DE" sz="2000" dirty="0" smtClean="0"/>
            </a:br>
            <a:r>
              <a:rPr lang="de-DE" sz="2000" dirty="0" smtClean="0"/>
              <a:t>due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too</a:t>
            </a:r>
            <a:r>
              <a:rPr lang="de-DE" sz="2000" dirty="0" smtClean="0"/>
              <a:t> </a:t>
            </a:r>
            <a:r>
              <a:rPr lang="de-DE" sz="2000" dirty="0" err="1" smtClean="0"/>
              <a:t>little</a:t>
            </a:r>
            <a:r>
              <a:rPr lang="de-DE" sz="2000" dirty="0" smtClean="0"/>
              <a:t> </a:t>
            </a:r>
            <a:r>
              <a:rPr lang="de-DE" sz="2000" dirty="0" err="1" smtClean="0"/>
              <a:t>memory</a:t>
            </a:r>
            <a:r>
              <a:rPr lang="de-DE" sz="2000" dirty="0" smtClean="0"/>
              <a:t> on Flink </a:t>
            </a:r>
            <a:r>
              <a:rPr lang="de-DE" sz="2000" dirty="0" err="1" smtClean="0"/>
              <a:t>too</a:t>
            </a:r>
            <a:endParaRPr lang="de-DE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smtClean="0"/>
              <a:t>Flink </a:t>
            </a:r>
            <a:r>
              <a:rPr lang="de-DE" sz="2000" dirty="0" err="1" smtClean="0"/>
              <a:t>better</a:t>
            </a:r>
            <a:r>
              <a:rPr lang="de-DE" sz="2000" dirty="0" smtClean="0"/>
              <a:t> </a:t>
            </a:r>
            <a:r>
              <a:rPr lang="de-DE" sz="2000" dirty="0" err="1" smtClean="0"/>
              <a:t>as</a:t>
            </a:r>
            <a:r>
              <a:rPr lang="de-DE" sz="2000" dirty="0" smtClean="0"/>
              <a:t> </a:t>
            </a:r>
            <a:r>
              <a:rPr lang="de-DE" sz="2000" dirty="0" err="1" smtClean="0"/>
              <a:t>long</a:t>
            </a:r>
            <a:r>
              <a:rPr lang="de-DE" sz="2000" dirty="0" smtClean="0"/>
              <a:t> </a:t>
            </a:r>
            <a:r>
              <a:rPr lang="de-DE" sz="2000" dirty="0" err="1" smtClean="0"/>
              <a:t>as</a:t>
            </a:r>
            <a:r>
              <a:rPr lang="de-DE" sz="2000" dirty="0" smtClean="0"/>
              <a:t> </a:t>
            </a:r>
            <a:r>
              <a:rPr lang="de-DE" sz="2000" dirty="0" err="1" smtClean="0"/>
              <a:t>data</a:t>
            </a:r>
            <a:r>
              <a:rPr lang="de-DE" sz="2000" dirty="0" smtClean="0"/>
              <a:t> </a:t>
            </a:r>
            <a:r>
              <a:rPr lang="de-DE" sz="2000" dirty="0" err="1" smtClean="0"/>
              <a:t>fits</a:t>
            </a:r>
            <a:r>
              <a:rPr lang="de-DE" sz="2000" dirty="0" smtClean="0"/>
              <a:t> in </a:t>
            </a:r>
            <a:r>
              <a:rPr lang="de-DE" sz="2000" dirty="0" err="1" smtClean="0"/>
              <a:t>memory</a:t>
            </a:r>
            <a:endParaRPr lang="de-DE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smtClean="0"/>
              <a:t>Spark </a:t>
            </a:r>
            <a:r>
              <a:rPr lang="de-DE" sz="2000" dirty="0" err="1" smtClean="0"/>
              <a:t>more</a:t>
            </a:r>
            <a:r>
              <a:rPr lang="de-DE" sz="2000" dirty="0" smtClean="0"/>
              <a:t> </a:t>
            </a:r>
            <a:r>
              <a:rPr lang="de-DE" sz="2000" dirty="0" err="1" smtClean="0"/>
              <a:t>consistent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3674113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Maximal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28</a:t>
            </a:fld>
            <a:endParaRPr lang="en-US"/>
          </a:p>
        </p:txBody>
      </p:sp>
      <p:graphicFrame>
        <p:nvGraphicFramePr>
          <p:cNvPr id="7" name="Diagramm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72458513"/>
              </p:ext>
            </p:extLst>
          </p:nvPr>
        </p:nvGraphicFramePr>
        <p:xfrm>
          <a:off x="0" y="1007706"/>
          <a:ext cx="12192000" cy="53557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feld 7"/>
          <p:cNvSpPr txBox="1"/>
          <p:nvPr/>
        </p:nvSpPr>
        <p:spPr>
          <a:xfrm>
            <a:off x="9766333" y="801666"/>
            <a:ext cx="914400" cy="45205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1600" b="1" dirty="0" smtClean="0"/>
              <a:t>3200+</a:t>
            </a:r>
            <a:endParaRPr lang="en-US" sz="1600" b="1" dirty="0" smtClean="0"/>
          </a:p>
        </p:txBody>
      </p:sp>
      <p:sp>
        <p:nvSpPr>
          <p:cNvPr id="9" name="Textfeld 8"/>
          <p:cNvSpPr txBox="1"/>
          <p:nvPr/>
        </p:nvSpPr>
        <p:spPr>
          <a:xfrm>
            <a:off x="2196407" y="1726631"/>
            <a:ext cx="3691209" cy="10818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wrap="none" lIns="91440" tIns="45720" rIns="91440" bIns="45720" rtlCol="0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 smtClean="0"/>
              <a:t>For</a:t>
            </a:r>
            <a:r>
              <a:rPr lang="de-DE" sz="2000" dirty="0" smtClean="0"/>
              <a:t> </a:t>
            </a:r>
            <a:r>
              <a:rPr lang="de-DE" sz="2000" dirty="0" err="1" smtClean="0"/>
              <a:t>small</a:t>
            </a:r>
            <a:r>
              <a:rPr lang="de-DE" sz="2000" dirty="0" smtClean="0"/>
              <a:t> k: </a:t>
            </a:r>
            <a:r>
              <a:rPr lang="de-DE" sz="2000" dirty="0" err="1" smtClean="0"/>
              <a:t>analogue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Truss</a:t>
            </a:r>
            <a:endParaRPr lang="de-DE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smtClean="0"/>
              <a:t>Flink </a:t>
            </a:r>
            <a:r>
              <a:rPr lang="de-DE" sz="2000" dirty="0" err="1" smtClean="0"/>
              <a:t>faster</a:t>
            </a:r>
            <a:r>
              <a:rPr lang="de-DE" sz="2000" dirty="0" smtClean="0"/>
              <a:t> </a:t>
            </a:r>
            <a:r>
              <a:rPr lang="de-DE" sz="2000" dirty="0" err="1" smtClean="0"/>
              <a:t>despite</a:t>
            </a:r>
            <a:r>
              <a:rPr lang="de-DE" sz="2000" dirty="0" smtClean="0"/>
              <a:t> </a:t>
            </a:r>
            <a:r>
              <a:rPr lang="de-DE" sz="2000" dirty="0" err="1" smtClean="0"/>
              <a:t>writing</a:t>
            </a:r>
            <a:r>
              <a:rPr lang="de-DE" sz="2000" dirty="0" smtClean="0"/>
              <a:t/>
            </a:r>
            <a:br>
              <a:rPr lang="de-DE" sz="2000" dirty="0" smtClean="0"/>
            </a:br>
            <a:r>
              <a:rPr lang="de-DE" sz="2000" dirty="0" smtClean="0"/>
              <a:t>intermediate </a:t>
            </a:r>
            <a:r>
              <a:rPr lang="de-DE" sz="2000" dirty="0" err="1" smtClean="0"/>
              <a:t>results</a:t>
            </a:r>
            <a:r>
              <a:rPr lang="de-DE" sz="2000" dirty="0" smtClean="0"/>
              <a:t> on </a:t>
            </a:r>
            <a:r>
              <a:rPr lang="de-DE" sz="2000" dirty="0" err="1" smtClean="0"/>
              <a:t>disk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038160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/>
        </p:nvGrpSpPr>
        <p:grpSpPr>
          <a:xfrm>
            <a:off x="8096125" y="1381551"/>
            <a:ext cx="4030110" cy="3747355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3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sz="2600" b="1" dirty="0" smtClean="0"/>
              <a:t>Distributed </a:t>
            </a:r>
            <a:r>
              <a:rPr lang="de-DE" sz="2600" b="1" dirty="0" err="1" smtClean="0"/>
              <a:t>Calculation</a:t>
            </a:r>
            <a:endParaRPr lang="de-DE" sz="2600" b="1" dirty="0" smtClean="0"/>
          </a:p>
          <a:p>
            <a:pPr lvl="1"/>
            <a:r>
              <a:rPr lang="de-DE" sz="2000" dirty="0" smtClean="0"/>
              <a:t>Great </a:t>
            </a:r>
            <a:r>
              <a:rPr lang="de-DE" sz="2000" dirty="0" err="1" smtClean="0"/>
              <a:t>scaling</a:t>
            </a:r>
            <a:r>
              <a:rPr lang="de-DE" sz="2000" dirty="0" smtClean="0"/>
              <a:t> </a:t>
            </a:r>
            <a:r>
              <a:rPr lang="de-DE" sz="2000" dirty="0" err="1" smtClean="0"/>
              <a:t>with</a:t>
            </a:r>
            <a:r>
              <a:rPr lang="de-DE" sz="2000" dirty="0" smtClean="0"/>
              <a:t> </a:t>
            </a:r>
            <a:r>
              <a:rPr lang="de-DE" sz="2000" dirty="0" err="1" smtClean="0"/>
              <a:t>distribution</a:t>
            </a:r>
            <a:r>
              <a:rPr lang="de-DE" sz="2000" dirty="0" smtClean="0"/>
              <a:t> </a:t>
            </a:r>
            <a:r>
              <a:rPr lang="de-DE" sz="2000" dirty="0" err="1" smtClean="0"/>
              <a:t>over</a:t>
            </a:r>
            <a:r>
              <a:rPr lang="de-DE" sz="2000" dirty="0" smtClean="0"/>
              <a:t> multiple </a:t>
            </a:r>
            <a:r>
              <a:rPr lang="de-DE" sz="2000" dirty="0" err="1" smtClean="0"/>
              <a:t>machines</a:t>
            </a:r>
            <a:r>
              <a:rPr lang="de-DE" sz="2000" dirty="0" smtClean="0"/>
              <a:t> </a:t>
            </a:r>
            <a:r>
              <a:rPr lang="de-DE" sz="2000" dirty="0" err="1" smtClean="0"/>
              <a:t>for</a:t>
            </a:r>
            <a:r>
              <a:rPr lang="de-DE" sz="2000" dirty="0" smtClean="0"/>
              <a:t> Spark </a:t>
            </a:r>
            <a:r>
              <a:rPr lang="de-DE" sz="2000" dirty="0" err="1" smtClean="0"/>
              <a:t>and</a:t>
            </a:r>
            <a:r>
              <a:rPr lang="de-DE" sz="2000" dirty="0" smtClean="0"/>
              <a:t> Flink</a:t>
            </a:r>
          </a:p>
          <a:p>
            <a:pPr lvl="1"/>
            <a:endParaRPr lang="de-DE" sz="20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600" b="1" dirty="0" smtClean="0"/>
              <a:t>Flink</a:t>
            </a:r>
          </a:p>
          <a:p>
            <a:pPr lvl="1"/>
            <a:r>
              <a:rPr lang="de-DE" sz="2000" dirty="0" smtClean="0"/>
              <a:t>Can hold </a:t>
            </a:r>
            <a:r>
              <a:rPr lang="de-DE" sz="2000" dirty="0" err="1" smtClean="0"/>
              <a:t>more</a:t>
            </a:r>
            <a:r>
              <a:rPr lang="de-DE" sz="2000" dirty="0" smtClean="0"/>
              <a:t> </a:t>
            </a:r>
            <a:r>
              <a:rPr lang="de-DE" sz="2000" dirty="0" err="1" smtClean="0"/>
              <a:t>data</a:t>
            </a:r>
            <a:r>
              <a:rPr lang="de-DE" sz="2000" dirty="0" smtClean="0"/>
              <a:t> in </a:t>
            </a:r>
            <a:r>
              <a:rPr lang="de-DE" sz="2000" dirty="0" err="1" smtClean="0"/>
              <a:t>main</a:t>
            </a:r>
            <a:r>
              <a:rPr lang="de-DE" sz="2000" dirty="0" smtClean="0"/>
              <a:t> </a:t>
            </a:r>
            <a:r>
              <a:rPr lang="de-DE" sz="2000" dirty="0" err="1" smtClean="0"/>
              <a:t>memory</a:t>
            </a:r>
            <a:r>
              <a:rPr lang="de-DE" sz="2000" dirty="0" smtClean="0"/>
              <a:t> due </a:t>
            </a:r>
            <a:r>
              <a:rPr lang="de-DE" sz="2000" dirty="0" err="1" smtClean="0"/>
              <a:t>to</a:t>
            </a:r>
            <a:r>
              <a:rPr lang="de-DE" sz="2000" dirty="0" smtClean="0"/>
              <a:t> different </a:t>
            </a:r>
            <a:r>
              <a:rPr lang="de-DE" sz="2000" dirty="0" err="1" smtClean="0"/>
              <a:t>serialization</a:t>
            </a:r>
            <a:endParaRPr lang="de-DE" sz="2000" dirty="0"/>
          </a:p>
          <a:p>
            <a:pPr lvl="1"/>
            <a:r>
              <a:rPr lang="de-DE" sz="2000" dirty="0" smtClean="0"/>
              <a:t>As </a:t>
            </a:r>
            <a:r>
              <a:rPr lang="de-DE" sz="2000" dirty="0" err="1" smtClean="0"/>
              <a:t>long</a:t>
            </a:r>
            <a:r>
              <a:rPr lang="de-DE" sz="2000" dirty="0" smtClean="0"/>
              <a:t> </a:t>
            </a:r>
            <a:r>
              <a:rPr lang="de-DE" sz="2000" dirty="0" err="1" smtClean="0"/>
              <a:t>as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data</a:t>
            </a:r>
            <a:r>
              <a:rPr lang="de-DE" sz="2000" dirty="0" smtClean="0"/>
              <a:t> </a:t>
            </a:r>
            <a:r>
              <a:rPr lang="de-DE" sz="2000" dirty="0" err="1" smtClean="0"/>
              <a:t>fits</a:t>
            </a:r>
            <a:r>
              <a:rPr lang="de-DE" sz="2000" dirty="0" smtClean="0"/>
              <a:t> in </a:t>
            </a:r>
            <a:r>
              <a:rPr lang="de-DE" sz="2000" dirty="0" err="1" smtClean="0"/>
              <a:t>main</a:t>
            </a:r>
            <a:r>
              <a:rPr lang="de-DE" sz="2000" dirty="0" smtClean="0"/>
              <a:t> </a:t>
            </a:r>
            <a:r>
              <a:rPr lang="de-DE" sz="2000" dirty="0" err="1" smtClean="0"/>
              <a:t>memory</a:t>
            </a:r>
            <a:r>
              <a:rPr lang="de-DE" sz="2000" dirty="0" smtClean="0"/>
              <a:t>, Flink </a:t>
            </a:r>
            <a:r>
              <a:rPr lang="de-DE" sz="2000" dirty="0" err="1" smtClean="0"/>
              <a:t>is</a:t>
            </a:r>
            <a:r>
              <a:rPr lang="de-DE" sz="2000" dirty="0" smtClean="0"/>
              <a:t> also </a:t>
            </a:r>
            <a:r>
              <a:rPr lang="de-DE" sz="2000" dirty="0" err="1" smtClean="0"/>
              <a:t>faster</a:t>
            </a:r>
            <a:endParaRPr lang="de-DE" sz="2000" dirty="0" smtClean="0"/>
          </a:p>
          <a:p>
            <a:pPr lvl="1"/>
            <a:r>
              <a:rPr lang="de-DE" sz="2000" dirty="0" err="1" smtClean="0"/>
              <a:t>Speedup</a:t>
            </a:r>
            <a:r>
              <a:rPr lang="de-DE" sz="2000" dirty="0" smtClean="0"/>
              <a:t> due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more</a:t>
            </a:r>
            <a:r>
              <a:rPr lang="de-DE" sz="2000" dirty="0" smtClean="0"/>
              <a:t> </a:t>
            </a:r>
            <a:r>
              <a:rPr lang="de-DE" sz="2000" dirty="0" err="1" smtClean="0"/>
              <a:t>efficient</a:t>
            </a:r>
            <a:r>
              <a:rPr lang="de-DE" sz="2000" dirty="0" smtClean="0"/>
              <a:t> </a:t>
            </a:r>
            <a:r>
              <a:rPr lang="de-DE" sz="2000" dirty="0" err="1" smtClean="0"/>
              <a:t>iterations</a:t>
            </a:r>
            <a:endParaRPr lang="de-DE" sz="2000" dirty="0" smtClean="0"/>
          </a:p>
          <a:p>
            <a:pPr lvl="1"/>
            <a:r>
              <a:rPr lang="de-DE" sz="2000" dirty="0" err="1" smtClean="0"/>
              <a:t>Could</a:t>
            </a:r>
            <a:r>
              <a:rPr lang="de-DE" sz="2000" dirty="0" smtClean="0"/>
              <a:t> </a:t>
            </a:r>
            <a:r>
              <a:rPr lang="de-DE" sz="2000" dirty="0" err="1" smtClean="0"/>
              <a:t>be</a:t>
            </a:r>
            <a:r>
              <a:rPr lang="de-DE" sz="2000" dirty="0" smtClean="0"/>
              <a:t> </a:t>
            </a:r>
            <a:r>
              <a:rPr lang="de-DE" sz="2000" dirty="0" err="1" smtClean="0"/>
              <a:t>improved</a:t>
            </a:r>
            <a:r>
              <a:rPr lang="de-DE" sz="2000" dirty="0" smtClean="0"/>
              <a:t> </a:t>
            </a:r>
            <a:r>
              <a:rPr lang="de-DE" sz="2000" dirty="0" err="1" smtClean="0"/>
              <a:t>even</a:t>
            </a:r>
            <a:r>
              <a:rPr lang="de-DE" sz="2000" dirty="0" smtClean="0"/>
              <a:t> </a:t>
            </a:r>
            <a:r>
              <a:rPr lang="de-DE" sz="2000" dirty="0" err="1" smtClean="0"/>
              <a:t>more</a:t>
            </a:r>
            <a:r>
              <a:rPr lang="de-DE" sz="2000" dirty="0" smtClean="0"/>
              <a:t> </a:t>
            </a:r>
            <a:r>
              <a:rPr lang="de-DE" sz="2000" dirty="0" err="1" smtClean="0"/>
              <a:t>by</a:t>
            </a:r>
            <a:r>
              <a:rPr lang="de-DE" sz="2000" dirty="0" smtClean="0"/>
              <a:t> </a:t>
            </a:r>
            <a:r>
              <a:rPr lang="de-DE" sz="2000" dirty="0" err="1" smtClean="0"/>
              <a:t>handling</a:t>
            </a:r>
            <a:r>
              <a:rPr lang="de-DE" sz="2000" dirty="0" smtClean="0"/>
              <a:t> </a:t>
            </a:r>
            <a:r>
              <a:rPr lang="de-DE" sz="2000" dirty="0" err="1" smtClean="0"/>
              <a:t>nested</a:t>
            </a:r>
            <a:r>
              <a:rPr lang="de-DE" sz="2000" dirty="0" smtClean="0"/>
              <a:t> </a:t>
            </a:r>
            <a:r>
              <a:rPr lang="de-DE" sz="2000" dirty="0" err="1" smtClean="0"/>
              <a:t>iterations</a:t>
            </a:r>
            <a:endParaRPr lang="de-DE" sz="2000" dirty="0" smtClean="0"/>
          </a:p>
          <a:p>
            <a:pPr lvl="1"/>
            <a:endParaRPr lang="de-DE" sz="20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600" b="1" dirty="0" smtClean="0"/>
              <a:t>Spark</a:t>
            </a:r>
            <a:endParaRPr lang="de-DE" sz="2600" b="1" dirty="0"/>
          </a:p>
          <a:p>
            <a:pPr lvl="1"/>
            <a:r>
              <a:rPr lang="de-DE" sz="2000" dirty="0" smtClean="0"/>
              <a:t>Can </a:t>
            </a:r>
            <a:r>
              <a:rPr lang="de-DE" sz="2000" dirty="0"/>
              <a:t>deal </a:t>
            </a:r>
            <a:r>
              <a:rPr lang="de-DE" sz="2000" dirty="0" err="1"/>
              <a:t>much</a:t>
            </a:r>
            <a:r>
              <a:rPr lang="de-DE" sz="2000" dirty="0"/>
              <a:t> </a:t>
            </a:r>
            <a:r>
              <a:rPr lang="de-DE" sz="2000" dirty="0" err="1"/>
              <a:t>better</a:t>
            </a:r>
            <a:r>
              <a:rPr lang="de-DE" sz="2000" dirty="0"/>
              <a:t> </a:t>
            </a:r>
            <a:r>
              <a:rPr lang="de-DE" sz="2000" dirty="0" err="1"/>
              <a:t>with</a:t>
            </a:r>
            <a:r>
              <a:rPr lang="de-DE" sz="2000" dirty="0"/>
              <a:t> </a:t>
            </a:r>
            <a:r>
              <a:rPr lang="de-DE" sz="2000" dirty="0" err="1" smtClean="0"/>
              <a:t>full</a:t>
            </a:r>
            <a:r>
              <a:rPr lang="de-DE" sz="2000" dirty="0" smtClean="0"/>
              <a:t> </a:t>
            </a:r>
            <a:r>
              <a:rPr lang="de-DE" sz="2000" dirty="0" err="1" smtClean="0"/>
              <a:t>main</a:t>
            </a:r>
            <a:r>
              <a:rPr lang="de-DE" sz="2000" dirty="0" smtClean="0"/>
              <a:t> </a:t>
            </a:r>
            <a:r>
              <a:rPr lang="de-DE" sz="2000" dirty="0" err="1" smtClean="0"/>
              <a:t>memory</a:t>
            </a:r>
            <a:r>
              <a:rPr lang="de-DE" sz="2000" dirty="0" smtClean="0"/>
              <a:t> due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improved</a:t>
            </a:r>
            <a:r>
              <a:rPr lang="de-DE" sz="2000" dirty="0" smtClean="0"/>
              <a:t> </a:t>
            </a:r>
            <a:r>
              <a:rPr lang="de-DE" sz="2000" dirty="0" err="1" smtClean="0"/>
              <a:t>user</a:t>
            </a:r>
            <a:r>
              <a:rPr lang="de-DE" sz="2000" dirty="0" smtClean="0"/>
              <a:t> </a:t>
            </a:r>
            <a:r>
              <a:rPr lang="de-DE" sz="2000" dirty="0" err="1" smtClean="0"/>
              <a:t>control</a:t>
            </a:r>
            <a:endParaRPr lang="de-DE" sz="2000" dirty="0" smtClean="0"/>
          </a:p>
          <a:p>
            <a:pPr lvl="1"/>
            <a:r>
              <a:rPr lang="de-DE" sz="2000" dirty="0" smtClean="0"/>
              <a:t>More </a:t>
            </a:r>
            <a:r>
              <a:rPr lang="de-DE" sz="2000" dirty="0" err="1" smtClean="0"/>
              <a:t>consistent</a:t>
            </a:r>
            <a:r>
              <a:rPr lang="de-DE" sz="2000" dirty="0" smtClean="0"/>
              <a:t> </a:t>
            </a:r>
            <a:r>
              <a:rPr lang="de-DE" sz="2000" dirty="0" err="1" smtClean="0"/>
              <a:t>and</a:t>
            </a:r>
            <a:r>
              <a:rPr lang="de-DE" sz="2000" dirty="0" smtClean="0"/>
              <a:t> </a:t>
            </a:r>
            <a:r>
              <a:rPr lang="de-DE" sz="2000" dirty="0" err="1" smtClean="0"/>
              <a:t>thus</a:t>
            </a:r>
            <a:r>
              <a:rPr lang="de-DE" sz="2000" dirty="0" smtClean="0"/>
              <a:t> </a:t>
            </a:r>
            <a:r>
              <a:rPr lang="de-DE" sz="2000" dirty="0" err="1" smtClean="0"/>
              <a:t>predictable</a:t>
            </a:r>
            <a:r>
              <a:rPr lang="de-DE" sz="2000" dirty="0" smtClean="0"/>
              <a:t> </a:t>
            </a:r>
            <a:r>
              <a:rPr lang="de-DE" sz="2000" dirty="0" err="1" smtClean="0"/>
              <a:t>performance</a:t>
            </a:r>
            <a:endParaRPr lang="de-DE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36023-2A17-431E-985E-675081A9A384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29</a:t>
            </a:fld>
            <a:endParaRPr lang="en-US"/>
          </a:p>
        </p:txBody>
      </p:sp>
      <p:sp>
        <p:nvSpPr>
          <p:cNvPr id="9" name="Rechteck 8"/>
          <p:cNvSpPr/>
          <p:nvPr/>
        </p:nvSpPr>
        <p:spPr>
          <a:xfrm>
            <a:off x="10457114" y="4801101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326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/>
              <a:t>Wikipedia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Directed</a:t>
            </a:r>
            <a:r>
              <a:rPr lang="de-DE" dirty="0" smtClean="0"/>
              <a:t>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English Wikipedia </a:t>
            </a:r>
            <a:r>
              <a:rPr lang="de-DE" dirty="0" err="1"/>
              <a:t>page</a:t>
            </a:r>
            <a:r>
              <a:rPr lang="de-DE" dirty="0"/>
              <a:t> interlinks </a:t>
            </a:r>
            <a:r>
              <a:rPr lang="de-DE" dirty="0" err="1"/>
              <a:t>from</a:t>
            </a:r>
            <a:r>
              <a:rPr lang="de-DE" dirty="0"/>
              <a:t> 2007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~1.9 </a:t>
            </a:r>
            <a:r>
              <a:rPr lang="de-DE" dirty="0" err="1"/>
              <a:t>million</a:t>
            </a:r>
            <a:r>
              <a:rPr lang="de-DE" dirty="0"/>
              <a:t> </a:t>
            </a:r>
            <a:r>
              <a:rPr lang="de-DE" dirty="0" err="1"/>
              <a:t>vertices</a:t>
            </a:r>
            <a:r>
              <a:rPr lang="de-DE" dirty="0"/>
              <a:t>, ~40 </a:t>
            </a:r>
            <a:r>
              <a:rPr lang="de-DE" dirty="0" err="1"/>
              <a:t>million</a:t>
            </a:r>
            <a:r>
              <a:rPr lang="de-DE" dirty="0"/>
              <a:t> </a:t>
            </a:r>
            <a:r>
              <a:rPr lang="de-DE" dirty="0" err="1"/>
              <a:t>edges</a:t>
            </a:r>
            <a:r>
              <a:rPr lang="de-DE" dirty="0"/>
              <a:t>, 1 GB </a:t>
            </a:r>
            <a:r>
              <a:rPr lang="de-DE" dirty="0" err="1"/>
              <a:t>size</a:t>
            </a:r>
            <a:r>
              <a:rPr lang="de-DE" dirty="0"/>
              <a:t> on </a:t>
            </a:r>
            <a:r>
              <a:rPr lang="de-DE" dirty="0" err="1" smtClean="0"/>
              <a:t>disc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version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3.4 </a:t>
            </a:r>
            <a:r>
              <a:rPr lang="de-DE" dirty="0" err="1" smtClean="0"/>
              <a:t>million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, 54 MB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26D0C-E66E-4DEA-89D2-5D26770A3C38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  <p:pic>
        <p:nvPicPr>
          <p:cNvPr id="2052" name="Picture 4" descr="http://vignette3.wikia.nocookie.net/simpsons/images/d/dd/Wikipedia-logo.svg.png/revision/latest?cb=2010061016174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1297" y="2466691"/>
            <a:ext cx="1897542" cy="1897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3251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Image on title </a:t>
            </a:r>
            <a:r>
              <a:rPr lang="de-DE" dirty="0" err="1" smtClean="0"/>
              <a:t>slide</a:t>
            </a:r>
            <a:r>
              <a:rPr lang="de-DE" dirty="0" smtClean="0"/>
              <a:t>: </a:t>
            </a:r>
            <a:r>
              <a:rPr lang="de-DE" dirty="0"/>
              <a:t>http://polkadotimpressions.com/2013/01/18/facebook-graph-search-3</a:t>
            </a:r>
            <a:r>
              <a:rPr lang="de-DE" dirty="0" smtClean="0"/>
              <a:t>/</a:t>
            </a:r>
          </a:p>
          <a:p>
            <a:r>
              <a:rPr lang="de-DE" dirty="0" smtClean="0"/>
              <a:t>[</a:t>
            </a:r>
            <a:r>
              <a:rPr lang="de-DE" dirty="0" err="1" smtClean="0"/>
              <a:t>Bron</a:t>
            </a:r>
            <a:r>
              <a:rPr lang="de-DE" dirty="0" smtClean="0"/>
              <a:t>, </a:t>
            </a:r>
            <a:r>
              <a:rPr lang="de-DE" dirty="0" err="1" smtClean="0"/>
              <a:t>Kerbosh</a:t>
            </a:r>
            <a:r>
              <a:rPr lang="de-DE" dirty="0" smtClean="0"/>
              <a:t>]: </a:t>
            </a:r>
            <a:r>
              <a:rPr lang="en-US" dirty="0" err="1"/>
              <a:t>Bron</a:t>
            </a:r>
            <a:r>
              <a:rPr lang="en-US" dirty="0"/>
              <a:t>, </a:t>
            </a:r>
            <a:r>
              <a:rPr lang="en-US" dirty="0" err="1"/>
              <a:t>Coen</a:t>
            </a:r>
            <a:r>
              <a:rPr lang="en-US" dirty="0"/>
              <a:t>, and </a:t>
            </a:r>
            <a:r>
              <a:rPr lang="en-US" dirty="0" err="1"/>
              <a:t>Joep</a:t>
            </a:r>
            <a:r>
              <a:rPr lang="en-US" dirty="0"/>
              <a:t> </a:t>
            </a:r>
            <a:r>
              <a:rPr lang="en-US" dirty="0" err="1"/>
              <a:t>Kerbosch</a:t>
            </a:r>
            <a:r>
              <a:rPr lang="en-US" dirty="0"/>
              <a:t>. </a:t>
            </a:r>
            <a:r>
              <a:rPr lang="en-US" dirty="0" smtClean="0"/>
              <a:t>'Algorithm </a:t>
            </a:r>
            <a:r>
              <a:rPr lang="en-US" dirty="0"/>
              <a:t>457: finding all cliques of an undirected graph</a:t>
            </a:r>
            <a:r>
              <a:rPr lang="en-US" dirty="0" smtClean="0"/>
              <a:t>.' </a:t>
            </a:r>
            <a:r>
              <a:rPr lang="en-US" i="1" dirty="0"/>
              <a:t>Communications of the ACM</a:t>
            </a:r>
            <a:r>
              <a:rPr lang="en-US" dirty="0"/>
              <a:t> 16, no. 9 (1973): 575-577</a:t>
            </a:r>
            <a:r>
              <a:rPr lang="en-US" dirty="0" smtClean="0"/>
              <a:t>.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/>
              <a:t>Cohen]: </a:t>
            </a:r>
            <a:r>
              <a:rPr lang="en-US" dirty="0"/>
              <a:t>Jonathan Cohen, 'Graph Twiddling in a </a:t>
            </a:r>
            <a:r>
              <a:rPr lang="en-US" dirty="0" err="1"/>
              <a:t>MapReduce</a:t>
            </a:r>
            <a:r>
              <a:rPr lang="en-US" dirty="0"/>
              <a:t> World'. in </a:t>
            </a:r>
            <a:r>
              <a:rPr lang="en-US" i="1" dirty="0"/>
              <a:t>Computing in Science and Engineering </a:t>
            </a:r>
            <a:r>
              <a:rPr lang="en-US" dirty="0"/>
              <a:t>11(4): 29-41 (2009</a:t>
            </a:r>
            <a:r>
              <a:rPr lang="en-US" dirty="0" smtClean="0"/>
              <a:t>)</a:t>
            </a: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5AE50-FD41-4FA2-9B47-83C161D26A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3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389B-839F-47B0-A622-0CB5575E93F3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31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(Edge.v1)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SelfJoin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Ellipse 3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4" name="Ellipse 33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Gerader Verbinder 35"/>
          <p:cNvCxnSpPr>
            <a:stCxn id="34" idx="3"/>
            <a:endCxn id="3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31" idx="6"/>
            <a:endCxn id="3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34" idx="5"/>
            <a:endCxn id="3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/>
          <p:cNvCxnSpPr>
            <a:stCxn id="33" idx="1"/>
            <a:endCxn id="31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7/13/2015</a:t>
            </a:fld>
            <a:endParaRPr lang="en-US"/>
          </a:p>
        </p:txBody>
      </p:sp>
      <p:sp>
        <p:nvSpPr>
          <p:cNvPr id="45" name="Rechteck 44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46" name="Gerade Verbindung mit Pfeil 45"/>
          <p:cNvCxnSpPr>
            <a:endCxn id="45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winkelte Verbindung 46"/>
          <p:cNvCxnSpPr>
            <a:stCxn id="48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eck 47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49" name="Gerade Verbindung mit Pfeil 48"/>
          <p:cNvCxnSpPr>
            <a:stCxn id="45" idx="2"/>
            <a:endCxn id="48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Ellipse 32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4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29FE3-46E4-4B84-9250-01DCCA2AD394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32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SelfJoin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7189" y="30228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9600" y="302288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7189" y="346418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9600" y="346417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7" name="Ellipse 36"/>
          <p:cNvSpPr/>
          <p:nvPr/>
        </p:nvSpPr>
        <p:spPr>
          <a:xfrm>
            <a:off x="6074454" y="390547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959600" y="390547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6074454" y="434677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4" name="Ellipse 43"/>
          <p:cNvSpPr/>
          <p:nvPr/>
        </p:nvSpPr>
        <p:spPr>
          <a:xfrm>
            <a:off x="6957627" y="434677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9500" y="315904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9500" y="360033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37" idx="6"/>
            <a:endCxn id="39" idx="2"/>
          </p:cNvCxnSpPr>
          <p:nvPr/>
        </p:nvCxnSpPr>
        <p:spPr>
          <a:xfrm flipV="1">
            <a:off x="6346765" y="4041630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/>
          <p:cNvCxnSpPr>
            <a:stCxn id="42" idx="6"/>
            <a:endCxn id="44" idx="2"/>
          </p:cNvCxnSpPr>
          <p:nvPr/>
        </p:nvCxnSpPr>
        <p:spPr>
          <a:xfrm>
            <a:off x="6346765" y="4482926"/>
            <a:ext cx="61086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5581656" y="3022884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5581656" y="34641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1" name="Ellipse 50"/>
          <p:cNvSpPr/>
          <p:nvPr/>
        </p:nvSpPr>
        <p:spPr>
          <a:xfrm>
            <a:off x="5581656" y="3900602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Ellipse 51"/>
          <p:cNvSpPr/>
          <p:nvPr/>
        </p:nvSpPr>
        <p:spPr>
          <a:xfrm>
            <a:off x="5581656" y="434677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7/13/2015</a:t>
            </a:fld>
            <a:endParaRPr lang="en-US"/>
          </a:p>
        </p:txBody>
      </p:sp>
      <p:sp>
        <p:nvSpPr>
          <p:cNvPr id="54" name="Rechteck 53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55" name="Gerade Verbindung mit Pfeil 54"/>
          <p:cNvCxnSpPr>
            <a:endCxn id="54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/>
          <p:cNvCxnSpPr>
            <a:stCxn id="57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hteck 56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58" name="Gerade Verbindung mit Pfeil 57"/>
          <p:cNvCxnSpPr>
            <a:stCxn id="54" idx="2"/>
            <a:endCxn id="57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Ellipse 58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0" name="Ellipse 59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1" name="Ellipse 60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2" name="Gerader Verbinder 61"/>
          <p:cNvCxnSpPr>
            <a:stCxn id="61" idx="3"/>
            <a:endCxn id="59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r Verbinder 62"/>
          <p:cNvCxnSpPr>
            <a:stCxn id="59" idx="6"/>
            <a:endCxn id="60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r Verbinder 63"/>
          <p:cNvCxnSpPr>
            <a:stCxn id="61" idx="5"/>
            <a:endCxn id="60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66" idx="1"/>
            <a:endCxn id="59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lipse 65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46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1678C-72B5-4042-B99D-A20E37D74799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33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/>
          <p:cNvSpPr/>
          <p:nvPr/>
        </p:nvSpPr>
        <p:spPr>
          <a:xfrm>
            <a:off x="6075215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Ellipse 29"/>
          <p:cNvSpPr/>
          <p:nvPr/>
        </p:nvSpPr>
        <p:spPr>
          <a:xfrm>
            <a:off x="6957626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3" name="Ellipse 32"/>
          <p:cNvSpPr/>
          <p:nvPr/>
        </p:nvSpPr>
        <p:spPr>
          <a:xfrm>
            <a:off x="6075215" y="350440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6957626" y="350439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5" name="Gerader Verbinder 44"/>
          <p:cNvCxnSpPr>
            <a:stCxn id="28" idx="6"/>
            <a:endCxn id="30" idx="2"/>
          </p:cNvCxnSpPr>
          <p:nvPr/>
        </p:nvCxnSpPr>
        <p:spPr>
          <a:xfrm flipV="1">
            <a:off x="6347526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33" idx="6"/>
            <a:endCxn id="35" idx="2"/>
          </p:cNvCxnSpPr>
          <p:nvPr/>
        </p:nvCxnSpPr>
        <p:spPr>
          <a:xfrm flipV="1">
            <a:off x="6347526" y="364055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/>
          <p:cNvSpPr/>
          <p:nvPr/>
        </p:nvSpPr>
        <p:spPr>
          <a:xfrm>
            <a:off x="7397120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8279531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1" name="Gerader Verbinder 50"/>
          <p:cNvCxnSpPr>
            <a:stCxn id="49" idx="6"/>
            <a:endCxn id="50" idx="2"/>
          </p:cNvCxnSpPr>
          <p:nvPr/>
        </p:nvCxnSpPr>
        <p:spPr>
          <a:xfrm flipV="1">
            <a:off x="7669431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Ellipse 51"/>
          <p:cNvSpPr/>
          <p:nvPr/>
        </p:nvSpPr>
        <p:spPr>
          <a:xfrm>
            <a:off x="7393886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Ellipse 52"/>
          <p:cNvSpPr/>
          <p:nvPr/>
        </p:nvSpPr>
        <p:spPr>
          <a:xfrm>
            <a:off x="827629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4" name="Gerader Verbinder 53"/>
          <p:cNvCxnSpPr>
            <a:stCxn id="52" idx="6"/>
            <a:endCxn id="53" idx="2"/>
          </p:cNvCxnSpPr>
          <p:nvPr/>
        </p:nvCxnSpPr>
        <p:spPr>
          <a:xfrm flipV="1">
            <a:off x="7666197" y="3637772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Ellipse 54"/>
          <p:cNvSpPr/>
          <p:nvPr/>
        </p:nvSpPr>
        <p:spPr>
          <a:xfrm>
            <a:off x="6075215" y="404013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6" name="Ellipse 55"/>
          <p:cNvSpPr/>
          <p:nvPr/>
        </p:nvSpPr>
        <p:spPr>
          <a:xfrm>
            <a:off x="6957626" y="404013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7" name="Gerader Verbinder 56"/>
          <p:cNvCxnSpPr>
            <a:stCxn id="55" idx="6"/>
            <a:endCxn id="56" idx="2"/>
          </p:cNvCxnSpPr>
          <p:nvPr/>
        </p:nvCxnSpPr>
        <p:spPr>
          <a:xfrm flipV="1">
            <a:off x="6347526" y="417628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Ellipse 57"/>
          <p:cNvSpPr/>
          <p:nvPr/>
        </p:nvSpPr>
        <p:spPr>
          <a:xfrm>
            <a:off x="7383726" y="40345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9" name="Ellipse 58"/>
          <p:cNvSpPr/>
          <p:nvPr/>
        </p:nvSpPr>
        <p:spPr>
          <a:xfrm>
            <a:off x="8266137" y="40345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0" name="Gerader Verbinder 59"/>
          <p:cNvCxnSpPr>
            <a:stCxn id="58" idx="6"/>
            <a:endCxn id="59" idx="2"/>
          </p:cNvCxnSpPr>
          <p:nvPr/>
        </p:nvCxnSpPr>
        <p:spPr>
          <a:xfrm flipV="1">
            <a:off x="7656037" y="4170723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Ellipse 60"/>
          <p:cNvSpPr/>
          <p:nvPr/>
        </p:nvSpPr>
        <p:spPr>
          <a:xfrm>
            <a:off x="6075215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Ellipse 61"/>
          <p:cNvSpPr/>
          <p:nvPr/>
        </p:nvSpPr>
        <p:spPr>
          <a:xfrm>
            <a:off x="6957626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3" name="Gerader Verbinder 62"/>
          <p:cNvCxnSpPr>
            <a:stCxn id="61" idx="6"/>
            <a:endCxn id="62" idx="2"/>
          </p:cNvCxnSpPr>
          <p:nvPr/>
        </p:nvCxnSpPr>
        <p:spPr>
          <a:xfrm flipV="1">
            <a:off x="6347526" y="4698586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Ellipse 63"/>
          <p:cNvSpPr/>
          <p:nvPr/>
        </p:nvSpPr>
        <p:spPr>
          <a:xfrm>
            <a:off x="7383585" y="456321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5" name="Ellipse 64"/>
          <p:cNvSpPr/>
          <p:nvPr/>
        </p:nvSpPr>
        <p:spPr>
          <a:xfrm>
            <a:off x="8265996" y="456321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6" name="Gerader Verbinder 65"/>
          <p:cNvCxnSpPr>
            <a:stCxn id="64" idx="6"/>
            <a:endCxn id="65" idx="2"/>
          </p:cNvCxnSpPr>
          <p:nvPr/>
        </p:nvCxnSpPr>
        <p:spPr>
          <a:xfrm flipV="1">
            <a:off x="7655896" y="469937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Ellipse 66"/>
          <p:cNvSpPr/>
          <p:nvPr/>
        </p:nvSpPr>
        <p:spPr>
          <a:xfrm>
            <a:off x="5525346" y="29686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8" name="Ellipse 67"/>
          <p:cNvSpPr/>
          <p:nvPr/>
        </p:nvSpPr>
        <p:spPr>
          <a:xfrm>
            <a:off x="5528732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5525346" y="40304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5528732" y="456343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7/13/2015</a:t>
            </a:fld>
            <a:endParaRPr lang="en-US"/>
          </a:p>
        </p:txBody>
      </p:sp>
      <p:sp>
        <p:nvSpPr>
          <p:cNvPr id="72" name="Rechteck 71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Filter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73" name="Gerade Verbindung mit Pfeil 72"/>
          <p:cNvCxnSpPr>
            <a:endCxn id="72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winkelte Verbindung 73"/>
          <p:cNvCxnSpPr>
            <a:stCxn id="75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76" name="Gerade Verbindung mit Pfeil 75"/>
          <p:cNvCxnSpPr>
            <a:stCxn id="72" idx="2"/>
            <a:endCxn id="75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Ellipse 76"/>
          <p:cNvSpPr/>
          <p:nvPr/>
        </p:nvSpPr>
        <p:spPr>
          <a:xfrm>
            <a:off x="9400191" y="296801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8" name="Ellipse 77"/>
          <p:cNvSpPr/>
          <p:nvPr/>
        </p:nvSpPr>
        <p:spPr>
          <a:xfrm>
            <a:off x="10285337" y="296801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9" name="Gerader Verbinder 78"/>
          <p:cNvCxnSpPr>
            <a:stCxn id="77" idx="6"/>
            <a:endCxn id="78" idx="2"/>
          </p:cNvCxnSpPr>
          <p:nvPr/>
        </p:nvCxnSpPr>
        <p:spPr>
          <a:xfrm flipV="1">
            <a:off x="9672502" y="310416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Ellipse 79"/>
          <p:cNvSpPr/>
          <p:nvPr/>
        </p:nvSpPr>
        <p:spPr>
          <a:xfrm>
            <a:off x="8858095" y="296801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1" name="Ellipse 80"/>
          <p:cNvSpPr/>
          <p:nvPr/>
        </p:nvSpPr>
        <p:spPr>
          <a:xfrm>
            <a:off x="10716127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2" name="Ellipse 81"/>
          <p:cNvSpPr/>
          <p:nvPr/>
        </p:nvSpPr>
        <p:spPr>
          <a:xfrm>
            <a:off x="11601273" y="296866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83" name="Gerader Verbinder 82"/>
          <p:cNvCxnSpPr>
            <a:stCxn id="81" idx="6"/>
            <a:endCxn id="82" idx="2"/>
          </p:cNvCxnSpPr>
          <p:nvPr/>
        </p:nvCxnSpPr>
        <p:spPr>
          <a:xfrm flipV="1">
            <a:off x="10988438" y="3104818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Ellipse 9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2" name="Ellipse 9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3" name="Ellipse 92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4" name="Gerader Verbinder 93"/>
          <p:cNvCxnSpPr>
            <a:stCxn id="93" idx="3"/>
            <a:endCxn id="9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1" idx="6"/>
            <a:endCxn id="9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r Verbinder 95"/>
          <p:cNvCxnSpPr>
            <a:stCxn id="93" idx="5"/>
            <a:endCxn id="9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/>
          <p:cNvCxnSpPr>
            <a:stCxn id="98" idx="1"/>
            <a:endCxn id="91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Ellipse 97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9" name="Ellipse 98"/>
          <p:cNvSpPr/>
          <p:nvPr/>
        </p:nvSpPr>
        <p:spPr>
          <a:xfrm>
            <a:off x="9400191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0" name="Ellipse 99"/>
          <p:cNvSpPr/>
          <p:nvPr/>
        </p:nvSpPr>
        <p:spPr>
          <a:xfrm>
            <a:off x="1028533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1" name="Gerader Verbinder 100"/>
          <p:cNvCxnSpPr>
            <a:stCxn id="99" idx="6"/>
            <a:endCxn id="100" idx="2"/>
          </p:cNvCxnSpPr>
          <p:nvPr/>
        </p:nvCxnSpPr>
        <p:spPr>
          <a:xfrm flipV="1">
            <a:off x="9672502" y="363777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Ellipse 101"/>
          <p:cNvSpPr/>
          <p:nvPr/>
        </p:nvSpPr>
        <p:spPr>
          <a:xfrm>
            <a:off x="8858095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3" name="Ellipse 102"/>
          <p:cNvSpPr/>
          <p:nvPr/>
        </p:nvSpPr>
        <p:spPr>
          <a:xfrm>
            <a:off x="10716127" y="35022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4" name="Ellipse 103"/>
          <p:cNvSpPr/>
          <p:nvPr/>
        </p:nvSpPr>
        <p:spPr>
          <a:xfrm>
            <a:off x="11601273" y="35022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5" name="Gerader Verbinder 104"/>
          <p:cNvCxnSpPr>
            <a:stCxn id="103" idx="6"/>
            <a:endCxn id="104" idx="2"/>
          </p:cNvCxnSpPr>
          <p:nvPr/>
        </p:nvCxnSpPr>
        <p:spPr>
          <a:xfrm flipV="1">
            <a:off x="10988438" y="3638423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Ellipse 105"/>
          <p:cNvSpPr/>
          <p:nvPr/>
        </p:nvSpPr>
        <p:spPr>
          <a:xfrm>
            <a:off x="9400191" y="402882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7" name="Ellipse 106"/>
          <p:cNvSpPr/>
          <p:nvPr/>
        </p:nvSpPr>
        <p:spPr>
          <a:xfrm>
            <a:off x="10285337" y="40288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8" name="Gerader Verbinder 107"/>
          <p:cNvCxnSpPr>
            <a:stCxn id="106" idx="6"/>
            <a:endCxn id="107" idx="2"/>
          </p:cNvCxnSpPr>
          <p:nvPr/>
        </p:nvCxnSpPr>
        <p:spPr>
          <a:xfrm flipV="1">
            <a:off x="9672502" y="4164981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Ellipse 108"/>
          <p:cNvSpPr/>
          <p:nvPr/>
        </p:nvSpPr>
        <p:spPr>
          <a:xfrm>
            <a:off x="8858095" y="402882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0" name="Ellipse 109"/>
          <p:cNvSpPr/>
          <p:nvPr/>
        </p:nvSpPr>
        <p:spPr>
          <a:xfrm>
            <a:off x="10716127" y="402947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1" name="Ellipse 110"/>
          <p:cNvSpPr/>
          <p:nvPr/>
        </p:nvSpPr>
        <p:spPr>
          <a:xfrm>
            <a:off x="11601273" y="402947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2" name="Gerader Verbinder 111"/>
          <p:cNvCxnSpPr>
            <a:stCxn id="110" idx="6"/>
            <a:endCxn id="111" idx="2"/>
          </p:cNvCxnSpPr>
          <p:nvPr/>
        </p:nvCxnSpPr>
        <p:spPr>
          <a:xfrm flipV="1">
            <a:off x="10988438" y="416563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Ellipse 112"/>
          <p:cNvSpPr/>
          <p:nvPr/>
        </p:nvSpPr>
        <p:spPr>
          <a:xfrm>
            <a:off x="9400191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4" name="Ellipse 113"/>
          <p:cNvSpPr/>
          <p:nvPr/>
        </p:nvSpPr>
        <p:spPr>
          <a:xfrm>
            <a:off x="10285337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5" name="Gerader Verbinder 114"/>
          <p:cNvCxnSpPr>
            <a:stCxn id="113" idx="6"/>
            <a:endCxn id="114" idx="2"/>
          </p:cNvCxnSpPr>
          <p:nvPr/>
        </p:nvCxnSpPr>
        <p:spPr>
          <a:xfrm flipV="1">
            <a:off x="9672502" y="4698586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Ellipse 115"/>
          <p:cNvSpPr/>
          <p:nvPr/>
        </p:nvSpPr>
        <p:spPr>
          <a:xfrm>
            <a:off x="8858095" y="456243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7" name="Ellipse 116"/>
          <p:cNvSpPr/>
          <p:nvPr/>
        </p:nvSpPr>
        <p:spPr>
          <a:xfrm>
            <a:off x="10716127" y="456308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8" name="Ellipse 117"/>
          <p:cNvSpPr/>
          <p:nvPr/>
        </p:nvSpPr>
        <p:spPr>
          <a:xfrm>
            <a:off x="11601273" y="456308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9" name="Gerader Verbinder 118"/>
          <p:cNvCxnSpPr>
            <a:stCxn id="117" idx="6"/>
            <a:endCxn id="118" idx="2"/>
          </p:cNvCxnSpPr>
          <p:nvPr/>
        </p:nvCxnSpPr>
        <p:spPr>
          <a:xfrm flipV="1">
            <a:off x="10988438" y="469923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5746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C2B9-2C20-4424-86A9-BD3CECD409B1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34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  <a:endCxn id="15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4" name="Gewinkelte Verbindung 23"/>
          <p:cNvCxnSpPr>
            <a:stCxn id="71" idx="3"/>
            <a:endCxn id="22" idx="1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hteck 70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1" name="Gerade Verbindung mit Pfeil 10"/>
          <p:cNvCxnSpPr>
            <a:stCxn id="15" idx="2"/>
            <a:endCxn id="71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Ellipse 85"/>
          <p:cNvSpPr/>
          <p:nvPr/>
        </p:nvSpPr>
        <p:spPr>
          <a:xfrm>
            <a:off x="6075215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7" name="Ellipse 86"/>
          <p:cNvSpPr/>
          <p:nvPr/>
        </p:nvSpPr>
        <p:spPr>
          <a:xfrm>
            <a:off x="6957626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8" name="Ellipse 87"/>
          <p:cNvSpPr/>
          <p:nvPr/>
        </p:nvSpPr>
        <p:spPr>
          <a:xfrm>
            <a:off x="6075215" y="350440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9" name="Ellipse 88"/>
          <p:cNvSpPr/>
          <p:nvPr/>
        </p:nvSpPr>
        <p:spPr>
          <a:xfrm>
            <a:off x="6957626" y="3504399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0" name="Gerader Verbinder 89"/>
          <p:cNvCxnSpPr>
            <a:stCxn id="86" idx="6"/>
            <a:endCxn id="87" idx="2"/>
          </p:cNvCxnSpPr>
          <p:nvPr/>
        </p:nvCxnSpPr>
        <p:spPr>
          <a:xfrm flipV="1">
            <a:off x="6347526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Gerader Verbinder 90"/>
          <p:cNvCxnSpPr>
            <a:stCxn id="88" idx="6"/>
            <a:endCxn id="89" idx="2"/>
          </p:cNvCxnSpPr>
          <p:nvPr/>
        </p:nvCxnSpPr>
        <p:spPr>
          <a:xfrm flipV="1">
            <a:off x="6347526" y="3640555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Ellipse 91"/>
          <p:cNvSpPr/>
          <p:nvPr/>
        </p:nvSpPr>
        <p:spPr>
          <a:xfrm>
            <a:off x="7397120" y="296866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3" name="Ellipse 92"/>
          <p:cNvSpPr/>
          <p:nvPr/>
        </p:nvSpPr>
        <p:spPr>
          <a:xfrm>
            <a:off x="8279531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4" name="Gerader Verbinder 93"/>
          <p:cNvCxnSpPr>
            <a:stCxn id="92" idx="6"/>
            <a:endCxn id="93" idx="2"/>
          </p:cNvCxnSpPr>
          <p:nvPr/>
        </p:nvCxnSpPr>
        <p:spPr>
          <a:xfrm flipV="1">
            <a:off x="7669431" y="310481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Ellipse 94"/>
          <p:cNvSpPr/>
          <p:nvPr/>
        </p:nvSpPr>
        <p:spPr>
          <a:xfrm>
            <a:off x="7393886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6" name="Ellipse 95"/>
          <p:cNvSpPr/>
          <p:nvPr/>
        </p:nvSpPr>
        <p:spPr>
          <a:xfrm>
            <a:off x="827629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97" name="Gerader Verbinder 96"/>
          <p:cNvCxnSpPr>
            <a:stCxn id="95" idx="6"/>
            <a:endCxn id="96" idx="2"/>
          </p:cNvCxnSpPr>
          <p:nvPr/>
        </p:nvCxnSpPr>
        <p:spPr>
          <a:xfrm flipV="1">
            <a:off x="7666197" y="3637772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Ellipse 97"/>
          <p:cNvSpPr/>
          <p:nvPr/>
        </p:nvSpPr>
        <p:spPr>
          <a:xfrm>
            <a:off x="6075215" y="404013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9" name="Ellipse 98"/>
          <p:cNvSpPr/>
          <p:nvPr/>
        </p:nvSpPr>
        <p:spPr>
          <a:xfrm>
            <a:off x="6957626" y="404013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0" name="Gerader Verbinder 99"/>
          <p:cNvCxnSpPr>
            <a:stCxn id="98" idx="6"/>
            <a:endCxn id="99" idx="2"/>
          </p:cNvCxnSpPr>
          <p:nvPr/>
        </p:nvCxnSpPr>
        <p:spPr>
          <a:xfrm flipV="1">
            <a:off x="6347526" y="4176289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Ellipse 100"/>
          <p:cNvSpPr/>
          <p:nvPr/>
        </p:nvSpPr>
        <p:spPr>
          <a:xfrm>
            <a:off x="7383726" y="40345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Ellipse 101"/>
          <p:cNvSpPr/>
          <p:nvPr/>
        </p:nvSpPr>
        <p:spPr>
          <a:xfrm>
            <a:off x="8266137" y="40345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3" name="Gerader Verbinder 102"/>
          <p:cNvCxnSpPr>
            <a:stCxn id="101" idx="6"/>
            <a:endCxn id="102" idx="2"/>
          </p:cNvCxnSpPr>
          <p:nvPr/>
        </p:nvCxnSpPr>
        <p:spPr>
          <a:xfrm flipV="1">
            <a:off x="7656037" y="4170723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Ellipse 103"/>
          <p:cNvSpPr/>
          <p:nvPr/>
        </p:nvSpPr>
        <p:spPr>
          <a:xfrm>
            <a:off x="6075215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5" name="Ellipse 104"/>
          <p:cNvSpPr/>
          <p:nvPr/>
        </p:nvSpPr>
        <p:spPr>
          <a:xfrm>
            <a:off x="6957626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6" name="Gerader Verbinder 105"/>
          <p:cNvCxnSpPr>
            <a:stCxn id="104" idx="6"/>
            <a:endCxn id="105" idx="2"/>
          </p:cNvCxnSpPr>
          <p:nvPr/>
        </p:nvCxnSpPr>
        <p:spPr>
          <a:xfrm flipV="1">
            <a:off x="6347526" y="4698586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Ellipse 106"/>
          <p:cNvSpPr/>
          <p:nvPr/>
        </p:nvSpPr>
        <p:spPr>
          <a:xfrm>
            <a:off x="7383585" y="456321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8" name="Ellipse 107"/>
          <p:cNvSpPr/>
          <p:nvPr/>
        </p:nvSpPr>
        <p:spPr>
          <a:xfrm>
            <a:off x="8265996" y="4563214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9" name="Gerader Verbinder 108"/>
          <p:cNvCxnSpPr>
            <a:stCxn id="107" idx="6"/>
            <a:endCxn id="108" idx="2"/>
          </p:cNvCxnSpPr>
          <p:nvPr/>
        </p:nvCxnSpPr>
        <p:spPr>
          <a:xfrm flipV="1">
            <a:off x="7655896" y="4699370"/>
            <a:ext cx="6101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Ellipse 109"/>
          <p:cNvSpPr/>
          <p:nvPr/>
        </p:nvSpPr>
        <p:spPr>
          <a:xfrm>
            <a:off x="5525346" y="2968663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1" name="Ellipse 110"/>
          <p:cNvSpPr/>
          <p:nvPr/>
        </p:nvSpPr>
        <p:spPr>
          <a:xfrm>
            <a:off x="5528732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2" name="Ellipse 111"/>
          <p:cNvSpPr/>
          <p:nvPr/>
        </p:nvSpPr>
        <p:spPr>
          <a:xfrm>
            <a:off x="5525346" y="4030478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3" name="Ellipse 112"/>
          <p:cNvSpPr/>
          <p:nvPr/>
        </p:nvSpPr>
        <p:spPr>
          <a:xfrm>
            <a:off x="5528732" y="456343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4" name="Ellipse 113"/>
          <p:cNvSpPr/>
          <p:nvPr/>
        </p:nvSpPr>
        <p:spPr>
          <a:xfrm>
            <a:off x="9400191" y="296801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5" name="Ellipse 114"/>
          <p:cNvSpPr/>
          <p:nvPr/>
        </p:nvSpPr>
        <p:spPr>
          <a:xfrm>
            <a:off x="10285337" y="296801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16" name="Gerader Verbinder 115"/>
          <p:cNvCxnSpPr>
            <a:stCxn id="114" idx="6"/>
            <a:endCxn id="115" idx="2"/>
          </p:cNvCxnSpPr>
          <p:nvPr/>
        </p:nvCxnSpPr>
        <p:spPr>
          <a:xfrm flipV="1">
            <a:off x="9672502" y="310416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Ellipse 116"/>
          <p:cNvSpPr/>
          <p:nvPr/>
        </p:nvSpPr>
        <p:spPr>
          <a:xfrm>
            <a:off x="8858095" y="2968011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8" name="Ellipse 117"/>
          <p:cNvSpPr/>
          <p:nvPr/>
        </p:nvSpPr>
        <p:spPr>
          <a:xfrm>
            <a:off x="10716127" y="2968663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9" name="Ellipse 118"/>
          <p:cNvSpPr/>
          <p:nvPr/>
        </p:nvSpPr>
        <p:spPr>
          <a:xfrm>
            <a:off x="11601273" y="296866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20" name="Gerader Verbinder 119"/>
          <p:cNvCxnSpPr>
            <a:stCxn id="118" idx="6"/>
            <a:endCxn id="119" idx="2"/>
          </p:cNvCxnSpPr>
          <p:nvPr/>
        </p:nvCxnSpPr>
        <p:spPr>
          <a:xfrm flipV="1">
            <a:off x="10988438" y="3104818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Ellipse 120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2" name="Ellipse 121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3" name="Ellipse 122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24" name="Gerader Verbinder 123"/>
          <p:cNvCxnSpPr>
            <a:stCxn id="123" idx="3"/>
            <a:endCxn id="121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Gerader Verbinder 124"/>
          <p:cNvCxnSpPr>
            <a:stCxn id="121" idx="6"/>
            <a:endCxn id="122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Gerader Verbinder 125"/>
          <p:cNvCxnSpPr>
            <a:stCxn id="123" idx="5"/>
            <a:endCxn id="122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Gerader Verbinder 126"/>
          <p:cNvCxnSpPr>
            <a:stCxn id="128" idx="1"/>
            <a:endCxn id="121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Ellipse 127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9" name="Ellipse 128"/>
          <p:cNvSpPr/>
          <p:nvPr/>
        </p:nvSpPr>
        <p:spPr>
          <a:xfrm>
            <a:off x="9400191" y="350161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0" name="Ellipse 129"/>
          <p:cNvSpPr/>
          <p:nvPr/>
        </p:nvSpPr>
        <p:spPr>
          <a:xfrm>
            <a:off x="10285337" y="350161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31" name="Gerader Verbinder 130"/>
          <p:cNvCxnSpPr>
            <a:stCxn id="129" idx="6"/>
            <a:endCxn id="130" idx="2"/>
          </p:cNvCxnSpPr>
          <p:nvPr/>
        </p:nvCxnSpPr>
        <p:spPr>
          <a:xfrm flipV="1">
            <a:off x="9672502" y="363777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Ellipse 131"/>
          <p:cNvSpPr/>
          <p:nvPr/>
        </p:nvSpPr>
        <p:spPr>
          <a:xfrm>
            <a:off x="8858095" y="3501616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3" name="Ellipse 132"/>
          <p:cNvSpPr/>
          <p:nvPr/>
        </p:nvSpPr>
        <p:spPr>
          <a:xfrm>
            <a:off x="10716127" y="350226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4" name="Ellipse 133"/>
          <p:cNvSpPr/>
          <p:nvPr/>
        </p:nvSpPr>
        <p:spPr>
          <a:xfrm>
            <a:off x="11601273" y="350226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35" name="Gerader Verbinder 134"/>
          <p:cNvCxnSpPr>
            <a:stCxn id="133" idx="6"/>
            <a:endCxn id="134" idx="2"/>
          </p:cNvCxnSpPr>
          <p:nvPr/>
        </p:nvCxnSpPr>
        <p:spPr>
          <a:xfrm flipV="1">
            <a:off x="10988438" y="3638423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Ellipse 135"/>
          <p:cNvSpPr/>
          <p:nvPr/>
        </p:nvSpPr>
        <p:spPr>
          <a:xfrm>
            <a:off x="9400191" y="402882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7" name="Ellipse 136"/>
          <p:cNvSpPr/>
          <p:nvPr/>
        </p:nvSpPr>
        <p:spPr>
          <a:xfrm>
            <a:off x="10285337" y="40288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38" name="Gerader Verbinder 137"/>
          <p:cNvCxnSpPr>
            <a:stCxn id="136" idx="6"/>
            <a:endCxn id="137" idx="2"/>
          </p:cNvCxnSpPr>
          <p:nvPr/>
        </p:nvCxnSpPr>
        <p:spPr>
          <a:xfrm flipV="1">
            <a:off x="9672502" y="4164981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Ellipse 138"/>
          <p:cNvSpPr/>
          <p:nvPr/>
        </p:nvSpPr>
        <p:spPr>
          <a:xfrm>
            <a:off x="8858095" y="402882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0" name="Ellipse 139"/>
          <p:cNvSpPr/>
          <p:nvPr/>
        </p:nvSpPr>
        <p:spPr>
          <a:xfrm>
            <a:off x="10716127" y="402947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1" name="Ellipse 140"/>
          <p:cNvSpPr/>
          <p:nvPr/>
        </p:nvSpPr>
        <p:spPr>
          <a:xfrm>
            <a:off x="11601273" y="402947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42" name="Gerader Verbinder 141"/>
          <p:cNvCxnSpPr>
            <a:stCxn id="140" idx="6"/>
            <a:endCxn id="141" idx="2"/>
          </p:cNvCxnSpPr>
          <p:nvPr/>
        </p:nvCxnSpPr>
        <p:spPr>
          <a:xfrm flipV="1">
            <a:off x="10988438" y="4165632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Ellipse 142"/>
          <p:cNvSpPr/>
          <p:nvPr/>
        </p:nvSpPr>
        <p:spPr>
          <a:xfrm>
            <a:off x="9400191" y="456243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4" name="Ellipse 143"/>
          <p:cNvSpPr/>
          <p:nvPr/>
        </p:nvSpPr>
        <p:spPr>
          <a:xfrm>
            <a:off x="10285337" y="4562430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45" name="Gerader Verbinder 144"/>
          <p:cNvCxnSpPr>
            <a:stCxn id="143" idx="6"/>
            <a:endCxn id="144" idx="2"/>
          </p:cNvCxnSpPr>
          <p:nvPr/>
        </p:nvCxnSpPr>
        <p:spPr>
          <a:xfrm flipV="1">
            <a:off x="9672502" y="4698586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Ellipse 145"/>
          <p:cNvSpPr/>
          <p:nvPr/>
        </p:nvSpPr>
        <p:spPr>
          <a:xfrm>
            <a:off x="8858095" y="4562430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7" name="Ellipse 146"/>
          <p:cNvSpPr/>
          <p:nvPr/>
        </p:nvSpPr>
        <p:spPr>
          <a:xfrm>
            <a:off x="10716127" y="4563082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8" name="Ellipse 147"/>
          <p:cNvSpPr/>
          <p:nvPr/>
        </p:nvSpPr>
        <p:spPr>
          <a:xfrm>
            <a:off x="11601273" y="4563081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49" name="Gerader Verbinder 148"/>
          <p:cNvCxnSpPr>
            <a:stCxn id="147" idx="6"/>
            <a:endCxn id="148" idx="2"/>
          </p:cNvCxnSpPr>
          <p:nvPr/>
        </p:nvCxnSpPr>
        <p:spPr>
          <a:xfrm flipV="1">
            <a:off x="10988438" y="4699237"/>
            <a:ext cx="612835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/>
          <p:cNvSpPr/>
          <p:nvPr/>
        </p:nvSpPr>
        <p:spPr>
          <a:xfrm>
            <a:off x="5374640" y="3376477"/>
            <a:ext cx="6647642" cy="2650247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23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FF7FF-110D-4551-AF3F-026A4C28EA1A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35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KeyBy</a:t>
            </a:r>
            <a:r>
              <a:rPr lang="de-DE" dirty="0" smtClean="0">
                <a:solidFill>
                  <a:schemeClr val="bg2"/>
                </a:solidFill>
              </a:rPr>
              <a:t>(Edge)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/>
                </a:solidFill>
              </a:rPr>
              <a:t>Join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Ellipse 72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4" name="Ellipse 73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5" name="Ellipse 74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6" name="Gerader Verbinder 75"/>
          <p:cNvCxnSpPr>
            <a:stCxn id="75" idx="3"/>
            <a:endCxn id="73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75" idx="5"/>
            <a:endCxn id="74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lipse 78"/>
          <p:cNvSpPr/>
          <p:nvPr/>
        </p:nvSpPr>
        <p:spPr>
          <a:xfrm>
            <a:off x="561241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0" name="Ellipse 79"/>
          <p:cNvSpPr/>
          <p:nvPr/>
        </p:nvSpPr>
        <p:spPr>
          <a:xfrm>
            <a:off x="649482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Date Placeholder 3"/>
          <p:cNvSpPr txBox="1">
            <a:spLocks/>
          </p:cNvSpPr>
          <p:nvPr/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E05DD00-AEC2-4F9D-BFCB-D7BEDDFE9C32}" type="datetime1">
              <a:rPr lang="en-US" smtClean="0"/>
              <a:pPr/>
              <a:t>7/13/2015</a:t>
            </a:fld>
            <a:endParaRPr lang="en-US"/>
          </a:p>
        </p:txBody>
      </p:sp>
      <p:sp>
        <p:nvSpPr>
          <p:cNvPr id="103" name="Rechteck 102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4" name="Gerade Verbindung mit Pfeil 103"/>
          <p:cNvCxnSpPr>
            <a:endCxn id="103" idx="0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Gewinkelte Verbindung 104"/>
          <p:cNvCxnSpPr>
            <a:stCxn id="106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Rechteck 105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7" name="Gerade Verbindung mit Pfeil 106"/>
          <p:cNvCxnSpPr>
            <a:stCxn id="103" idx="2"/>
            <a:endCxn id="106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r Verbinder 107"/>
          <p:cNvCxnSpPr>
            <a:stCxn id="79" idx="6"/>
            <a:endCxn id="80" idx="2"/>
          </p:cNvCxnSpPr>
          <p:nvPr/>
        </p:nvCxnSpPr>
        <p:spPr>
          <a:xfrm>
            <a:off x="5884724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lipse 45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7" name="Ellipse 46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8" name="Ellipse 47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9" name="Gerader Verbinder 48"/>
          <p:cNvCxnSpPr>
            <a:stCxn id="48" idx="3"/>
            <a:endCxn id="46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r Verbinder 49"/>
          <p:cNvCxnSpPr>
            <a:stCxn id="46" idx="6"/>
            <a:endCxn id="47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48" idx="5"/>
            <a:endCxn id="47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51"/>
          <p:cNvCxnSpPr>
            <a:stCxn id="53" idx="1"/>
            <a:endCxn id="46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Ellipse 52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4" name="Ellipse 53"/>
          <p:cNvSpPr/>
          <p:nvPr/>
        </p:nvSpPr>
        <p:spPr>
          <a:xfrm>
            <a:off x="10079774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5" name="Ellipse 54"/>
          <p:cNvSpPr/>
          <p:nvPr/>
        </p:nvSpPr>
        <p:spPr>
          <a:xfrm>
            <a:off x="10962184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6" name="Ellipse 55"/>
          <p:cNvSpPr/>
          <p:nvPr/>
        </p:nvSpPr>
        <p:spPr>
          <a:xfrm>
            <a:off x="10520979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7" name="Gerader Verbinder 56"/>
          <p:cNvCxnSpPr>
            <a:stCxn id="56" idx="3"/>
            <a:endCxn id="54" idx="7"/>
          </p:cNvCxnSpPr>
          <p:nvPr/>
        </p:nvCxnSpPr>
        <p:spPr>
          <a:xfrm flipH="1">
            <a:off x="10312206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Gerader Verbinder 57"/>
          <p:cNvCxnSpPr>
            <a:stCxn id="56" idx="5"/>
            <a:endCxn id="55" idx="1"/>
          </p:cNvCxnSpPr>
          <p:nvPr/>
        </p:nvCxnSpPr>
        <p:spPr>
          <a:xfrm>
            <a:off x="10753411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Ellipse 58"/>
          <p:cNvSpPr/>
          <p:nvPr/>
        </p:nvSpPr>
        <p:spPr>
          <a:xfrm>
            <a:off x="8849397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0" name="Ellipse 59"/>
          <p:cNvSpPr/>
          <p:nvPr/>
        </p:nvSpPr>
        <p:spPr>
          <a:xfrm>
            <a:off x="9731807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1" name="Gerader Verbinder 60"/>
          <p:cNvCxnSpPr>
            <a:stCxn id="59" idx="6"/>
            <a:endCxn id="60" idx="2"/>
          </p:cNvCxnSpPr>
          <p:nvPr/>
        </p:nvCxnSpPr>
        <p:spPr>
          <a:xfrm>
            <a:off x="9121708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614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8210-5245-42FF-97DB-5EB555BFB6AC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36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2"/>
                </a:solidFill>
              </a:rPr>
              <a:t>Map(</a:t>
            </a:r>
            <a:r>
              <a:rPr lang="de-DE" dirty="0" err="1" smtClean="0">
                <a:solidFill>
                  <a:schemeClr val="bg2"/>
                </a:solidFill>
              </a:rPr>
              <a:t>Triangle</a:t>
            </a:r>
            <a:r>
              <a:rPr lang="de-DE" dirty="0" smtClean="0">
                <a:solidFill>
                  <a:schemeClr val="bg2"/>
                </a:solidFill>
              </a:rPr>
              <a:t>)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Ellipse 56"/>
          <p:cNvSpPr/>
          <p:nvPr/>
        </p:nvSpPr>
        <p:spPr>
          <a:xfrm>
            <a:off x="6842790" y="41729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Ellipse 57"/>
          <p:cNvSpPr/>
          <p:nvPr/>
        </p:nvSpPr>
        <p:spPr>
          <a:xfrm>
            <a:off x="7725200" y="417298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59" name="Gerader Verbinder 58"/>
          <p:cNvCxnSpPr>
            <a:stCxn id="57" idx="6"/>
            <a:endCxn id="58" idx="2"/>
          </p:cNvCxnSpPr>
          <p:nvPr/>
        </p:nvCxnSpPr>
        <p:spPr>
          <a:xfrm>
            <a:off x="7115101" y="4309141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hteck 62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4" name="Gewinkelte Verbindung 63"/>
          <p:cNvCxnSpPr>
            <a:stCxn id="65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hteck 64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6" name="Gerade Verbindung mit Pfeil 65"/>
          <p:cNvCxnSpPr>
            <a:stCxn id="63" idx="2"/>
            <a:endCxn id="65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 Verbindung mit Pfeil 66"/>
          <p:cNvCxnSpPr/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Ellipse 67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Ellipse 68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Ellipse 69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71" name="Gerader Verbinder 70"/>
          <p:cNvCxnSpPr>
            <a:stCxn id="70" idx="3"/>
            <a:endCxn id="68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70" idx="5"/>
            <a:endCxn id="69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Ellipse 76"/>
          <p:cNvSpPr/>
          <p:nvPr/>
        </p:nvSpPr>
        <p:spPr>
          <a:xfrm>
            <a:off x="561241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2" name="Ellipse 101"/>
          <p:cNvSpPr/>
          <p:nvPr/>
        </p:nvSpPr>
        <p:spPr>
          <a:xfrm>
            <a:off x="6494823" y="3439355"/>
            <a:ext cx="272311" cy="272311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3" name="Gerader Verbinder 102"/>
          <p:cNvCxnSpPr>
            <a:stCxn id="77" idx="6"/>
            <a:endCxn id="102" idx="2"/>
          </p:cNvCxnSpPr>
          <p:nvPr/>
        </p:nvCxnSpPr>
        <p:spPr>
          <a:xfrm>
            <a:off x="5884724" y="3575511"/>
            <a:ext cx="61009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Ellipse 41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4" name="Ellipse 43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5" name="Ellipse 44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6" name="Gerader Verbinder 45"/>
          <p:cNvCxnSpPr>
            <a:stCxn id="45" idx="3"/>
            <a:endCxn id="42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42" idx="6"/>
            <a:endCxn id="44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/>
          <p:cNvCxnSpPr>
            <a:stCxn id="45" idx="5"/>
            <a:endCxn id="44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50" idx="1"/>
            <a:endCxn id="42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Ellipse 49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5666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5124B-458C-4BBC-8CA3-7C202815555B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37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45720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(Edge.v1)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57200" y="1205345"/>
            <a:ext cx="1808018" cy="5715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RDD[Edge]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457200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SelfJoin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36120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361209" y="2982190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63190" y="120534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KeyBy</a:t>
            </a:r>
            <a:r>
              <a:rPr lang="de-DE" dirty="0" smtClean="0">
                <a:solidFill>
                  <a:schemeClr val="tx1"/>
                </a:solidFill>
              </a:rPr>
              <a:t>(Edge)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265218" y="1491095"/>
            <a:ext cx="109797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</p:cNvCxnSpPr>
          <p:nvPr/>
        </p:nvCxnSpPr>
        <p:spPr>
          <a:xfrm>
            <a:off x="1361209" y="418753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63190" y="241069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Join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267199" y="1776845"/>
            <a:ext cx="0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63189" y="3616035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Map(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267198" y="2982190"/>
            <a:ext cx="1" cy="633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hteck 51"/>
          <p:cNvSpPr/>
          <p:nvPr/>
        </p:nvSpPr>
        <p:spPr>
          <a:xfrm>
            <a:off x="457200" y="4821380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Filter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3" name="Gewinkelte Verbindung 52"/>
          <p:cNvCxnSpPr>
            <a:stCxn id="54" idx="3"/>
          </p:cNvCxnSpPr>
          <p:nvPr/>
        </p:nvCxnSpPr>
        <p:spPr>
          <a:xfrm flipV="1">
            <a:off x="2265218" y="2696440"/>
            <a:ext cx="1097972" cy="3616034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/>
          <p:cNvSpPr/>
          <p:nvPr/>
        </p:nvSpPr>
        <p:spPr>
          <a:xfrm>
            <a:off x="457200" y="6026724"/>
            <a:ext cx="1808018" cy="57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5" name="Gerade Verbindung mit Pfeil 54"/>
          <p:cNvCxnSpPr>
            <a:stCxn id="52" idx="2"/>
            <a:endCxn id="54" idx="0"/>
          </p:cNvCxnSpPr>
          <p:nvPr/>
        </p:nvCxnSpPr>
        <p:spPr>
          <a:xfrm>
            <a:off x="1361209" y="5392880"/>
            <a:ext cx="0" cy="633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Ellipse 55"/>
          <p:cNvSpPr/>
          <p:nvPr/>
        </p:nvSpPr>
        <p:spPr>
          <a:xfrm>
            <a:off x="684279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3" name="Ellipse 62"/>
          <p:cNvSpPr/>
          <p:nvPr/>
        </p:nvSpPr>
        <p:spPr>
          <a:xfrm>
            <a:off x="7725200" y="3809528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4" name="Ellipse 63"/>
          <p:cNvSpPr/>
          <p:nvPr/>
        </p:nvSpPr>
        <p:spPr>
          <a:xfrm>
            <a:off x="7283995" y="3164037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5" name="Gerader Verbinder 64"/>
          <p:cNvCxnSpPr>
            <a:stCxn id="64" idx="3"/>
            <a:endCxn id="56" idx="7"/>
          </p:cNvCxnSpPr>
          <p:nvPr/>
        </p:nvCxnSpPr>
        <p:spPr>
          <a:xfrm flipH="1">
            <a:off x="7075222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r Verbinder 65"/>
          <p:cNvCxnSpPr>
            <a:stCxn id="64" idx="5"/>
            <a:endCxn id="63" idx="1"/>
          </p:cNvCxnSpPr>
          <p:nvPr/>
        </p:nvCxnSpPr>
        <p:spPr>
          <a:xfrm>
            <a:off x="7516427" y="3394205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>
            <a:stCxn id="56" idx="6"/>
            <a:endCxn id="63" idx="2"/>
          </p:cNvCxnSpPr>
          <p:nvPr/>
        </p:nvCxnSpPr>
        <p:spPr>
          <a:xfrm>
            <a:off x="7115101" y="3945684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Ellipse 36"/>
          <p:cNvSpPr/>
          <p:nvPr/>
        </p:nvSpPr>
        <p:spPr>
          <a:xfrm>
            <a:off x="607521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957627" y="1850836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6516422" y="120534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44" name="Gerader Verbinder 43"/>
          <p:cNvCxnSpPr>
            <a:stCxn id="42" idx="3"/>
            <a:endCxn id="37" idx="7"/>
          </p:cNvCxnSpPr>
          <p:nvPr/>
        </p:nvCxnSpPr>
        <p:spPr>
          <a:xfrm flipH="1">
            <a:off x="6307649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r Verbinder 44"/>
          <p:cNvCxnSpPr>
            <a:stCxn id="37" idx="6"/>
            <a:endCxn id="39" idx="2"/>
          </p:cNvCxnSpPr>
          <p:nvPr/>
        </p:nvCxnSpPr>
        <p:spPr>
          <a:xfrm>
            <a:off x="6347528" y="1986992"/>
            <a:ext cx="6100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/>
          <p:cNvCxnSpPr>
            <a:stCxn id="42" idx="5"/>
            <a:endCxn id="39" idx="1"/>
          </p:cNvCxnSpPr>
          <p:nvPr/>
        </p:nvCxnSpPr>
        <p:spPr>
          <a:xfrm>
            <a:off x="6748854" y="1435513"/>
            <a:ext cx="248652" cy="457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48" idx="1"/>
            <a:endCxn id="37" idx="5"/>
          </p:cNvCxnSpPr>
          <p:nvPr/>
        </p:nvCxnSpPr>
        <p:spPr>
          <a:xfrm flipH="1" flipV="1">
            <a:off x="6307649" y="2083268"/>
            <a:ext cx="248651" cy="452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Ellipse 47"/>
          <p:cNvSpPr/>
          <p:nvPr/>
        </p:nvSpPr>
        <p:spPr>
          <a:xfrm>
            <a:off x="6516421" y="2496325"/>
            <a:ext cx="272311" cy="2723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11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1890C-627B-46C5-8AB9-3240A34568EF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38</a:t>
            </a:fld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727295" y="2707342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(Edge.v1)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727295" y="1629731"/>
            <a:ext cx="1616417" cy="5109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RDD[Edge]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727295" y="3784953"/>
            <a:ext cx="1616417" cy="5109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SelfJoin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/>
          <p:cNvCxnSpPr>
            <a:stCxn id="9" idx="4"/>
            <a:endCxn id="8" idx="0"/>
          </p:cNvCxnSpPr>
          <p:nvPr/>
        </p:nvCxnSpPr>
        <p:spPr>
          <a:xfrm>
            <a:off x="1535503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2"/>
            <a:endCxn id="10" idx="0"/>
          </p:cNvCxnSpPr>
          <p:nvPr/>
        </p:nvCxnSpPr>
        <p:spPr>
          <a:xfrm>
            <a:off x="1535503" y="3218278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25328" y="1629731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9" name="Gerade Verbindung mit Pfeil 18"/>
          <p:cNvCxnSpPr>
            <a:stCxn id="9" idx="6"/>
            <a:endCxn id="16" idx="1"/>
          </p:cNvCxnSpPr>
          <p:nvPr/>
        </p:nvCxnSpPr>
        <p:spPr>
          <a:xfrm>
            <a:off x="2343712" y="1885199"/>
            <a:ext cx="98161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</p:cNvCxnSpPr>
          <p:nvPr/>
        </p:nvCxnSpPr>
        <p:spPr>
          <a:xfrm>
            <a:off x="1535503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3325328" y="2707342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Join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6" name="Gerade Verbindung mit Pfeil 25"/>
          <p:cNvCxnSpPr>
            <a:stCxn id="16" idx="2"/>
            <a:endCxn id="22" idx="0"/>
          </p:cNvCxnSpPr>
          <p:nvPr/>
        </p:nvCxnSpPr>
        <p:spPr>
          <a:xfrm>
            <a:off x="4133537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/>
        </p:nvSpPr>
        <p:spPr>
          <a:xfrm>
            <a:off x="3325327" y="3784953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Map(</a:t>
            </a:r>
            <a:r>
              <a:rPr lang="de-DE" sz="1600" dirty="0" err="1" smtClean="0">
                <a:solidFill>
                  <a:schemeClr val="tx1"/>
                </a:solidFill>
              </a:rPr>
              <a:t>Triangle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/>
          <p:cNvCxnSpPr>
            <a:stCxn id="22" idx="2"/>
            <a:endCxn id="27" idx="0"/>
          </p:cNvCxnSpPr>
          <p:nvPr/>
        </p:nvCxnSpPr>
        <p:spPr>
          <a:xfrm flipH="1">
            <a:off x="4133536" y="3218278"/>
            <a:ext cx="1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hteck 51"/>
          <p:cNvSpPr/>
          <p:nvPr/>
        </p:nvSpPr>
        <p:spPr>
          <a:xfrm>
            <a:off x="727295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Filter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3" name="Gewinkelte Verbindung 52"/>
          <p:cNvCxnSpPr>
            <a:stCxn id="54" idx="3"/>
          </p:cNvCxnSpPr>
          <p:nvPr/>
        </p:nvCxnSpPr>
        <p:spPr>
          <a:xfrm flipV="1">
            <a:off x="2343712" y="2962810"/>
            <a:ext cx="981617" cy="3232832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/>
          <p:cNvSpPr/>
          <p:nvPr/>
        </p:nvSpPr>
        <p:spPr>
          <a:xfrm>
            <a:off x="727295" y="594017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5" name="Gerade Verbindung mit Pfeil 54"/>
          <p:cNvCxnSpPr>
            <a:stCxn id="52" idx="2"/>
            <a:endCxn id="54" idx="0"/>
          </p:cNvCxnSpPr>
          <p:nvPr/>
        </p:nvCxnSpPr>
        <p:spPr>
          <a:xfrm>
            <a:off x="1535503" y="5373500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hteck 36"/>
          <p:cNvSpPr/>
          <p:nvPr/>
        </p:nvSpPr>
        <p:spPr>
          <a:xfrm>
            <a:off x="6644866" y="2707342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(Edge.v1)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6644866" y="1629731"/>
            <a:ext cx="1616417" cy="5109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RDD[Edge]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2" name="Rechteck 41"/>
          <p:cNvSpPr/>
          <p:nvPr/>
        </p:nvSpPr>
        <p:spPr>
          <a:xfrm>
            <a:off x="6644866" y="3784953"/>
            <a:ext cx="1616417" cy="5109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GroupBy+Map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4" name="Gerade Verbindung mit Pfeil 43"/>
          <p:cNvCxnSpPr>
            <a:stCxn id="39" idx="4"/>
            <a:endCxn id="37" idx="0"/>
          </p:cNvCxnSpPr>
          <p:nvPr/>
        </p:nvCxnSpPr>
        <p:spPr>
          <a:xfrm>
            <a:off x="7453074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stCxn id="37" idx="2"/>
            <a:endCxn id="42" idx="0"/>
          </p:cNvCxnSpPr>
          <p:nvPr/>
        </p:nvCxnSpPr>
        <p:spPr>
          <a:xfrm>
            <a:off x="7453074" y="3218278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/>
          <p:cNvSpPr/>
          <p:nvPr/>
        </p:nvSpPr>
        <p:spPr>
          <a:xfrm>
            <a:off x="9242899" y="1629731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KeyBy</a:t>
            </a:r>
            <a:r>
              <a:rPr lang="de-DE" sz="1600" dirty="0" smtClean="0">
                <a:solidFill>
                  <a:schemeClr val="tx1"/>
                </a:solidFill>
              </a:rPr>
              <a:t>(Edge)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7" name="Gerade Verbindung mit Pfeil 46"/>
          <p:cNvCxnSpPr>
            <a:stCxn id="39" idx="6"/>
            <a:endCxn id="46" idx="1"/>
          </p:cNvCxnSpPr>
          <p:nvPr/>
        </p:nvCxnSpPr>
        <p:spPr>
          <a:xfrm>
            <a:off x="8261283" y="1885199"/>
            <a:ext cx="98161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/>
          <p:cNvCxnSpPr>
            <a:stCxn id="42" idx="2"/>
          </p:cNvCxnSpPr>
          <p:nvPr/>
        </p:nvCxnSpPr>
        <p:spPr>
          <a:xfrm>
            <a:off x="7453074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hteck 48"/>
          <p:cNvSpPr/>
          <p:nvPr/>
        </p:nvSpPr>
        <p:spPr>
          <a:xfrm>
            <a:off x="9242899" y="2707342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Union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0" name="Gerade Verbindung mit Pfeil 49"/>
          <p:cNvCxnSpPr>
            <a:stCxn id="46" idx="2"/>
            <a:endCxn id="49" idx="0"/>
          </p:cNvCxnSpPr>
          <p:nvPr/>
        </p:nvCxnSpPr>
        <p:spPr>
          <a:xfrm>
            <a:off x="10051108" y="2140667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hteck 50"/>
          <p:cNvSpPr/>
          <p:nvPr/>
        </p:nvSpPr>
        <p:spPr>
          <a:xfrm>
            <a:off x="9242898" y="3784953"/>
            <a:ext cx="1616417" cy="51093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 smtClean="0">
                <a:solidFill>
                  <a:schemeClr val="tx1"/>
                </a:solidFill>
              </a:rPr>
              <a:t>GroupBy+Map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7" name="Gerade Verbindung mit Pfeil 56"/>
          <p:cNvCxnSpPr>
            <a:stCxn id="49" idx="2"/>
            <a:endCxn id="51" idx="0"/>
          </p:cNvCxnSpPr>
          <p:nvPr/>
        </p:nvCxnSpPr>
        <p:spPr>
          <a:xfrm flipH="1">
            <a:off x="10051107" y="3218278"/>
            <a:ext cx="1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hteck 57"/>
          <p:cNvSpPr/>
          <p:nvPr/>
        </p:nvSpPr>
        <p:spPr>
          <a:xfrm>
            <a:off x="6644866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Filter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9" name="Gewinkelte Verbindung 58"/>
          <p:cNvCxnSpPr>
            <a:stCxn id="60" idx="3"/>
          </p:cNvCxnSpPr>
          <p:nvPr/>
        </p:nvCxnSpPr>
        <p:spPr>
          <a:xfrm flipV="1">
            <a:off x="8261283" y="2962810"/>
            <a:ext cx="981617" cy="3232832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hteck 59"/>
          <p:cNvSpPr/>
          <p:nvPr/>
        </p:nvSpPr>
        <p:spPr>
          <a:xfrm>
            <a:off x="6644866" y="594017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61" name="Gerade Verbindung mit Pfeil 60"/>
          <p:cNvCxnSpPr>
            <a:stCxn id="58" idx="2"/>
            <a:endCxn id="60" idx="0"/>
          </p:cNvCxnSpPr>
          <p:nvPr/>
        </p:nvCxnSpPr>
        <p:spPr>
          <a:xfrm>
            <a:off x="7453074" y="5373500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hteck 61"/>
          <p:cNvSpPr/>
          <p:nvPr/>
        </p:nvSpPr>
        <p:spPr>
          <a:xfrm>
            <a:off x="9242898" y="4862564"/>
            <a:ext cx="1616417" cy="5109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Map(</a:t>
            </a:r>
            <a:r>
              <a:rPr lang="de-DE" sz="1600" dirty="0" err="1" smtClean="0">
                <a:solidFill>
                  <a:schemeClr val="tx1"/>
                </a:solidFill>
              </a:rPr>
              <a:t>Triangle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51" idx="2"/>
            <a:endCxn id="62" idx="0"/>
          </p:cNvCxnSpPr>
          <p:nvPr/>
        </p:nvCxnSpPr>
        <p:spPr>
          <a:xfrm>
            <a:off x="10051107" y="4295889"/>
            <a:ext cx="0" cy="566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Inhaltsplatzhalter 2"/>
          <p:cNvSpPr>
            <a:spLocks noGrp="1"/>
          </p:cNvSpPr>
          <p:nvPr>
            <p:ph idx="1"/>
          </p:nvPr>
        </p:nvSpPr>
        <p:spPr>
          <a:xfrm>
            <a:off x="457200" y="1106905"/>
            <a:ext cx="5313680" cy="467087"/>
          </a:xfrm>
        </p:spPr>
        <p:txBody>
          <a:bodyPr/>
          <a:lstStyle/>
          <a:p>
            <a:pPr algn="ctr"/>
            <a:r>
              <a:rPr lang="de-DE" dirty="0" smtClean="0"/>
              <a:t>Spark</a:t>
            </a:r>
            <a:endParaRPr lang="en-US" dirty="0"/>
          </a:p>
        </p:txBody>
      </p:sp>
      <p:sp>
        <p:nvSpPr>
          <p:cNvPr id="68" name="Inhaltsplatzhalter 2"/>
          <p:cNvSpPr txBox="1">
            <a:spLocks/>
          </p:cNvSpPr>
          <p:nvPr/>
        </p:nvSpPr>
        <p:spPr>
          <a:xfrm>
            <a:off x="5770880" y="1116747"/>
            <a:ext cx="5963920" cy="467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err="1" smtClean="0"/>
              <a:t>NoSpark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23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06905"/>
            <a:ext cx="11161059" cy="518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600" b="1" dirty="0" err="1" smtClean="0"/>
              <a:t>By</a:t>
            </a:r>
            <a:r>
              <a:rPr lang="de-DE" sz="2600" b="1" dirty="0" smtClean="0"/>
              <a:t> </a:t>
            </a:r>
            <a:r>
              <a:rPr lang="de-DE" sz="2600" b="1" dirty="0" err="1"/>
              <a:t>n</a:t>
            </a:r>
            <a:r>
              <a:rPr lang="de-DE" sz="2600" b="1" dirty="0" err="1" smtClean="0"/>
              <a:t>umber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of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cores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used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1 </a:t>
            </a:r>
            <a:r>
              <a:rPr lang="de-DE" dirty="0" err="1" smtClean="0"/>
              <a:t>core</a:t>
            </a:r>
            <a:r>
              <a:rPr lang="de-DE" dirty="0" smtClean="0"/>
              <a:t> x 5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14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12 </a:t>
            </a:r>
            <a:r>
              <a:rPr lang="de-DE" dirty="0" err="1" smtClean="0"/>
              <a:t>minutes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1 </a:t>
            </a:r>
            <a:r>
              <a:rPr lang="de-DE" dirty="0" err="1" smtClean="0"/>
              <a:t>core</a:t>
            </a:r>
            <a:r>
              <a:rPr lang="de-DE" dirty="0" smtClean="0"/>
              <a:t> x 10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6.8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5.7 </a:t>
            </a:r>
            <a:r>
              <a:rPr lang="de-DE" dirty="0" err="1" smtClean="0"/>
              <a:t>minutes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2 </a:t>
            </a:r>
            <a:r>
              <a:rPr lang="de-DE" dirty="0" err="1" smtClean="0"/>
              <a:t>cores</a:t>
            </a:r>
            <a:r>
              <a:rPr lang="de-DE" dirty="0" smtClean="0"/>
              <a:t> x 10 </a:t>
            </a:r>
            <a:r>
              <a:rPr lang="de-DE" dirty="0" err="1" smtClean="0"/>
              <a:t>machines</a:t>
            </a:r>
            <a:endParaRPr lang="de-DE" dirty="0" smtClean="0"/>
          </a:p>
          <a:p>
            <a:pPr lvl="1"/>
            <a:r>
              <a:rPr lang="de-DE" dirty="0" smtClean="0"/>
              <a:t>Spark	6.5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lvl="1"/>
            <a:r>
              <a:rPr lang="de-DE" dirty="0" err="1" smtClean="0"/>
              <a:t>NoSpark</a:t>
            </a:r>
            <a:r>
              <a:rPr lang="de-DE" dirty="0" smtClean="0"/>
              <a:t>	4.1 </a:t>
            </a:r>
            <a:r>
              <a:rPr lang="de-DE" dirty="0" err="1" smtClean="0"/>
              <a:t>minutes</a:t>
            </a:r>
            <a:endParaRPr lang="de-DE" dirty="0" smtClean="0"/>
          </a:p>
          <a:p>
            <a:pPr marL="0" indent="-13017">
              <a:buNone/>
            </a:pPr>
            <a:endParaRPr lang="de-DE" dirty="0"/>
          </a:p>
          <a:p>
            <a:pPr marL="0" indent="-13017">
              <a:buNone/>
            </a:pPr>
            <a:r>
              <a:rPr lang="de-DE" dirty="0" smtClean="0"/>
              <a:t>										</a:t>
            </a:r>
            <a:r>
              <a:rPr lang="de-DE" dirty="0" err="1" smtClean="0"/>
              <a:t>using</a:t>
            </a:r>
            <a:r>
              <a:rPr lang="de-DE" dirty="0" smtClean="0"/>
              <a:t> 4GB RAM</a:t>
            </a:r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Triangle</a:t>
            </a:r>
            <a:r>
              <a:rPr lang="de-DE" dirty="0" smtClean="0"/>
              <a:t> Generation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783CF-5C88-4455-ACB2-BCCBA20DC1C6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156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k-</a:t>
            </a:r>
            <a:r>
              <a:rPr lang="de-DE" dirty="0" err="1" smtClean="0"/>
              <a:t>Trusses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smtClean="0"/>
              <a:t>k-</a:t>
            </a:r>
            <a:r>
              <a:rPr lang="de-DE" sz="2600" b="1" dirty="0" err="1" smtClean="0"/>
              <a:t>Truss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smtClean="0"/>
              <a:t>Definition</a:t>
            </a:r>
            <a:r>
              <a:rPr lang="de-DE" dirty="0" smtClean="0"/>
              <a:t>: a maximal </a:t>
            </a:r>
            <a:r>
              <a:rPr lang="de-DE" dirty="0" err="1" smtClean="0"/>
              <a:t>subgraph</a:t>
            </a:r>
            <a:r>
              <a:rPr lang="de-DE" dirty="0" smtClean="0"/>
              <a:t> so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every</a:t>
            </a:r>
            <a:r>
              <a:rPr lang="de-DE" dirty="0" smtClean="0"/>
              <a:t> </a:t>
            </a:r>
            <a:r>
              <a:rPr lang="de-DE" dirty="0" err="1" smtClean="0"/>
              <a:t>edge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at least k-2 </a:t>
            </a:r>
            <a:r>
              <a:rPr lang="de-DE" dirty="0" err="1" smtClean="0"/>
              <a:t>triangles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Indicates</a:t>
            </a:r>
            <a:r>
              <a:rPr lang="de-DE" dirty="0" smtClean="0"/>
              <a:t> a high </a:t>
            </a:r>
            <a:r>
              <a:rPr lang="de-DE" dirty="0" err="1" smtClean="0"/>
              <a:t>density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high </a:t>
            </a:r>
            <a:r>
              <a:rPr lang="de-DE" dirty="0" err="1" smtClean="0"/>
              <a:t>connectivity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Can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seen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a </a:t>
            </a:r>
            <a:r>
              <a:rPr lang="de-DE" dirty="0" err="1" smtClean="0"/>
              <a:t>relaxation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problem</a:t>
            </a:r>
            <a:r>
              <a:rPr lang="de-DE" dirty="0" smtClean="0"/>
              <a:t> (= </a:t>
            </a:r>
            <a:r>
              <a:rPr lang="de-DE" dirty="0" err="1" smtClean="0"/>
              <a:t>fully</a:t>
            </a:r>
            <a:r>
              <a:rPr lang="de-DE" dirty="0" smtClean="0"/>
              <a:t> </a:t>
            </a:r>
            <a:r>
              <a:rPr lang="de-DE" dirty="0" err="1" smtClean="0"/>
              <a:t>connected</a:t>
            </a:r>
            <a:r>
              <a:rPr lang="de-DE" dirty="0" smtClean="0"/>
              <a:t> </a:t>
            </a:r>
            <a:r>
              <a:rPr lang="de-DE" dirty="0" err="1" smtClean="0"/>
              <a:t>subgraph</a:t>
            </a:r>
            <a:r>
              <a:rPr lang="de-DE" dirty="0" smtClean="0"/>
              <a:t>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72950-E908-4F4C-A0A7-C2BFB2B9C36B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  <p:sp>
        <p:nvSpPr>
          <p:cNvPr id="33" name="Ellipse 32"/>
          <p:cNvSpPr/>
          <p:nvPr/>
        </p:nvSpPr>
        <p:spPr>
          <a:xfrm>
            <a:off x="2811267" y="5238918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Ellipse 63"/>
          <p:cNvSpPr/>
          <p:nvPr/>
        </p:nvSpPr>
        <p:spPr>
          <a:xfrm>
            <a:off x="3607077" y="5238918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Ellipse 64"/>
          <p:cNvSpPr/>
          <p:nvPr/>
        </p:nvSpPr>
        <p:spPr>
          <a:xfrm>
            <a:off x="2811267" y="4497238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Ellipse 65"/>
          <p:cNvSpPr/>
          <p:nvPr/>
        </p:nvSpPr>
        <p:spPr>
          <a:xfrm>
            <a:off x="3607077" y="4497238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Ellipse 68"/>
          <p:cNvSpPr/>
          <p:nvPr/>
        </p:nvSpPr>
        <p:spPr>
          <a:xfrm>
            <a:off x="3209172" y="375740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Gerader Verbinder 70"/>
          <p:cNvCxnSpPr>
            <a:stCxn id="65" idx="0"/>
            <a:endCxn id="69" idx="3"/>
          </p:cNvCxnSpPr>
          <p:nvPr/>
        </p:nvCxnSpPr>
        <p:spPr>
          <a:xfrm flipV="1">
            <a:off x="2900914" y="3910446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Gerader Verbinder 72"/>
          <p:cNvCxnSpPr>
            <a:stCxn id="66" idx="0"/>
            <a:endCxn id="69" idx="5"/>
          </p:cNvCxnSpPr>
          <p:nvPr/>
        </p:nvCxnSpPr>
        <p:spPr>
          <a:xfrm flipH="1" flipV="1">
            <a:off x="3362209" y="3910446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r Verbinder 74"/>
          <p:cNvCxnSpPr>
            <a:stCxn id="65" idx="6"/>
            <a:endCxn id="66" idx="2"/>
          </p:cNvCxnSpPr>
          <p:nvPr/>
        </p:nvCxnSpPr>
        <p:spPr>
          <a:xfrm>
            <a:off x="2990561" y="4586885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r Verbinder 78"/>
          <p:cNvCxnSpPr>
            <a:stCxn id="65" idx="4"/>
            <a:endCxn id="33" idx="0"/>
          </p:cNvCxnSpPr>
          <p:nvPr/>
        </p:nvCxnSpPr>
        <p:spPr>
          <a:xfrm>
            <a:off x="2900914" y="4676532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r Verbinder 80"/>
          <p:cNvCxnSpPr>
            <a:stCxn id="66" idx="4"/>
            <a:endCxn id="64" idx="0"/>
          </p:cNvCxnSpPr>
          <p:nvPr/>
        </p:nvCxnSpPr>
        <p:spPr>
          <a:xfrm>
            <a:off x="3696724" y="4676532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33" idx="6"/>
            <a:endCxn id="64" idx="2"/>
          </p:cNvCxnSpPr>
          <p:nvPr/>
        </p:nvCxnSpPr>
        <p:spPr>
          <a:xfrm>
            <a:off x="2990561" y="5328565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33" idx="7"/>
            <a:endCxn id="66" idx="3"/>
          </p:cNvCxnSpPr>
          <p:nvPr/>
        </p:nvCxnSpPr>
        <p:spPr>
          <a:xfrm flipV="1">
            <a:off x="2964304" y="4650275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Ellipse 87"/>
          <p:cNvSpPr/>
          <p:nvPr/>
        </p:nvSpPr>
        <p:spPr>
          <a:xfrm>
            <a:off x="5553280" y="5243640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Ellipse 88"/>
          <p:cNvSpPr/>
          <p:nvPr/>
        </p:nvSpPr>
        <p:spPr>
          <a:xfrm>
            <a:off x="6349090" y="5243640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Ellipse 89"/>
          <p:cNvSpPr/>
          <p:nvPr/>
        </p:nvSpPr>
        <p:spPr>
          <a:xfrm>
            <a:off x="5553280" y="4501960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Ellipse 90"/>
          <p:cNvSpPr/>
          <p:nvPr/>
        </p:nvSpPr>
        <p:spPr>
          <a:xfrm>
            <a:off x="6349090" y="4501960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Ellipse 91"/>
          <p:cNvSpPr/>
          <p:nvPr/>
        </p:nvSpPr>
        <p:spPr>
          <a:xfrm>
            <a:off x="5951185" y="376213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3" name="Gerader Verbinder 92"/>
          <p:cNvCxnSpPr>
            <a:stCxn id="90" idx="0"/>
            <a:endCxn id="92" idx="3"/>
          </p:cNvCxnSpPr>
          <p:nvPr/>
        </p:nvCxnSpPr>
        <p:spPr>
          <a:xfrm flipV="1">
            <a:off x="5642927" y="3915168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91" idx="0"/>
            <a:endCxn id="92" idx="5"/>
          </p:cNvCxnSpPr>
          <p:nvPr/>
        </p:nvCxnSpPr>
        <p:spPr>
          <a:xfrm flipH="1" flipV="1">
            <a:off x="6104222" y="3915168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0" idx="6"/>
            <a:endCxn id="91" idx="2"/>
          </p:cNvCxnSpPr>
          <p:nvPr/>
        </p:nvCxnSpPr>
        <p:spPr>
          <a:xfrm>
            <a:off x="5732574" y="4591607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r Verbinder 95"/>
          <p:cNvCxnSpPr>
            <a:stCxn id="90" idx="4"/>
            <a:endCxn id="88" idx="0"/>
          </p:cNvCxnSpPr>
          <p:nvPr/>
        </p:nvCxnSpPr>
        <p:spPr>
          <a:xfrm>
            <a:off x="5642927" y="4681254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/>
          <p:cNvCxnSpPr>
            <a:stCxn id="91" idx="4"/>
            <a:endCxn id="89" idx="0"/>
          </p:cNvCxnSpPr>
          <p:nvPr/>
        </p:nvCxnSpPr>
        <p:spPr>
          <a:xfrm>
            <a:off x="6438737" y="4681254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Gerader Verbinder 97"/>
          <p:cNvCxnSpPr>
            <a:stCxn id="88" idx="6"/>
            <a:endCxn id="89" idx="2"/>
          </p:cNvCxnSpPr>
          <p:nvPr/>
        </p:nvCxnSpPr>
        <p:spPr>
          <a:xfrm>
            <a:off x="5732574" y="5333287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r Verbinder 98"/>
          <p:cNvCxnSpPr>
            <a:stCxn id="90" idx="5"/>
            <a:endCxn id="89" idx="1"/>
          </p:cNvCxnSpPr>
          <p:nvPr/>
        </p:nvCxnSpPr>
        <p:spPr>
          <a:xfrm>
            <a:off x="5706317" y="4654997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/>
          <p:cNvCxnSpPr>
            <a:stCxn id="88" idx="7"/>
            <a:endCxn id="91" idx="3"/>
          </p:cNvCxnSpPr>
          <p:nvPr/>
        </p:nvCxnSpPr>
        <p:spPr>
          <a:xfrm flipV="1">
            <a:off x="5706317" y="4654997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/>
          <p:cNvCxnSpPr>
            <a:stCxn id="92" idx="4"/>
            <a:endCxn id="88" idx="7"/>
          </p:cNvCxnSpPr>
          <p:nvPr/>
        </p:nvCxnSpPr>
        <p:spPr>
          <a:xfrm flipH="1">
            <a:off x="5706317" y="3941425"/>
            <a:ext cx="334515" cy="132847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feld 120"/>
          <p:cNvSpPr txBox="1"/>
          <p:nvPr/>
        </p:nvSpPr>
        <p:spPr>
          <a:xfrm>
            <a:off x="2774350" y="5418033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3-truss</a:t>
            </a:r>
            <a:endParaRPr lang="en-US" sz="2000" dirty="0" smtClean="0"/>
          </a:p>
        </p:txBody>
      </p:sp>
      <p:sp>
        <p:nvSpPr>
          <p:cNvPr id="122" name="Textfeld 121"/>
          <p:cNvSpPr txBox="1"/>
          <p:nvPr/>
        </p:nvSpPr>
        <p:spPr>
          <a:xfrm>
            <a:off x="5516363" y="5418033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4-truss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96908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trusses where 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</a:t>
            </a:r>
            <a:r>
              <a:rPr lang="en-US" dirty="0" smtClean="0"/>
              <a:t>trusses only 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CB3F-5536-48F1-9A0A-55CC5FBCF530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40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Gerade Verbindung mit Pfeil 12"/>
          <p:cNvCxnSpPr>
            <a:stCxn id="8" idx="0"/>
            <a:endCxn id="7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9" idx="0"/>
            <a:endCxn id="7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1" idx="0"/>
            <a:endCxn id="7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8" idx="7"/>
            <a:endCxn id="11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1" idx="2"/>
            <a:endCxn id="8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8" idx="5"/>
            <a:endCxn id="9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1" idx="3"/>
            <a:endCxn id="9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9" idx="2"/>
            <a:endCxn id="8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/>
          <p:cNvCxnSpPr>
            <a:stCxn id="9" idx="6"/>
            <a:endCxn id="11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4651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trusses where 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</a:t>
            </a:r>
            <a:r>
              <a:rPr lang="en-US" dirty="0" smtClean="0"/>
              <a:t>trusses only 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736C2-4153-4334-A836-D92FA33BDD24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41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Gerade Verbindung mit Pfeil 12"/>
          <p:cNvCxnSpPr>
            <a:stCxn id="8" idx="0"/>
            <a:endCxn id="7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9" idx="0"/>
            <a:endCxn id="7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1" idx="0"/>
            <a:endCxn id="7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8" idx="7"/>
            <a:endCxn id="11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1" idx="2"/>
            <a:endCxn id="8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8" idx="5"/>
            <a:endCxn id="9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1" idx="3"/>
            <a:endCxn id="9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9" idx="2"/>
            <a:endCxn id="8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/>
          <p:cNvCxnSpPr>
            <a:stCxn id="9" idx="6"/>
            <a:endCxn id="11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uppieren 9"/>
          <p:cNvGrpSpPr/>
          <p:nvPr/>
        </p:nvGrpSpPr>
        <p:grpSpPr>
          <a:xfrm flipV="1">
            <a:off x="9290697" y="1730333"/>
            <a:ext cx="1488142" cy="2052917"/>
            <a:chOff x="6693875" y="3424662"/>
            <a:chExt cx="1488142" cy="2052917"/>
          </a:xfrm>
        </p:grpSpPr>
        <p:sp>
          <p:nvSpPr>
            <p:cNvPr id="20" name="Ellipse 19"/>
            <p:cNvSpPr/>
            <p:nvPr/>
          </p:nvSpPr>
          <p:spPr>
            <a:xfrm>
              <a:off x="7348299" y="342466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Ellipse 21"/>
            <p:cNvSpPr/>
            <p:nvPr/>
          </p:nvSpPr>
          <p:spPr>
            <a:xfrm>
              <a:off x="6693875" y="481419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Ellipse 22"/>
            <p:cNvSpPr/>
            <p:nvPr/>
          </p:nvSpPr>
          <p:spPr>
            <a:xfrm>
              <a:off x="7348299" y="5298285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Ellipse 23"/>
            <p:cNvSpPr/>
            <p:nvPr/>
          </p:nvSpPr>
          <p:spPr>
            <a:xfrm>
              <a:off x="8002723" y="4814192"/>
              <a:ext cx="179294" cy="1792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Gerade Verbindung mit Pfeil 25"/>
            <p:cNvCxnSpPr>
              <a:stCxn id="22" idx="0"/>
              <a:endCxn id="20" idx="3"/>
            </p:cNvCxnSpPr>
            <p:nvPr/>
          </p:nvCxnSpPr>
          <p:spPr>
            <a:xfrm flipV="1">
              <a:off x="6783522" y="3577699"/>
              <a:ext cx="591034" cy="12364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mit Pfeil 27"/>
            <p:cNvCxnSpPr>
              <a:stCxn id="23" idx="0"/>
              <a:endCxn id="20" idx="4"/>
            </p:cNvCxnSpPr>
            <p:nvPr/>
          </p:nvCxnSpPr>
          <p:spPr>
            <a:xfrm flipV="1">
              <a:off x="7437946" y="3603956"/>
              <a:ext cx="0" cy="169432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 Verbindung mit Pfeil 28"/>
            <p:cNvCxnSpPr>
              <a:stCxn id="24" idx="0"/>
              <a:endCxn id="20" idx="5"/>
            </p:cNvCxnSpPr>
            <p:nvPr/>
          </p:nvCxnSpPr>
          <p:spPr>
            <a:xfrm flipH="1" flipV="1">
              <a:off x="7501336" y="3577699"/>
              <a:ext cx="591034" cy="12364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/>
            <p:cNvCxnSpPr>
              <a:stCxn id="22" idx="7"/>
              <a:endCxn id="24" idx="1"/>
            </p:cNvCxnSpPr>
            <p:nvPr/>
          </p:nvCxnSpPr>
          <p:spPr>
            <a:xfrm>
              <a:off x="6846912" y="4840449"/>
              <a:ext cx="118206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 Verbindung mit Pfeil 31"/>
            <p:cNvCxnSpPr>
              <a:stCxn id="24" idx="2"/>
              <a:endCxn id="22" idx="6"/>
            </p:cNvCxnSpPr>
            <p:nvPr/>
          </p:nvCxnSpPr>
          <p:spPr>
            <a:xfrm flipH="1">
              <a:off x="6873169" y="4903839"/>
              <a:ext cx="1129554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/>
            <p:cNvCxnSpPr>
              <a:stCxn id="22" idx="5"/>
              <a:endCxn id="23" idx="1"/>
            </p:cNvCxnSpPr>
            <p:nvPr/>
          </p:nvCxnSpPr>
          <p:spPr>
            <a:xfrm>
              <a:off x="6846912" y="4967229"/>
              <a:ext cx="527644" cy="35731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/>
            <p:cNvCxnSpPr>
              <a:stCxn id="24" idx="3"/>
              <a:endCxn id="23" idx="7"/>
            </p:cNvCxnSpPr>
            <p:nvPr/>
          </p:nvCxnSpPr>
          <p:spPr>
            <a:xfrm flipH="1">
              <a:off x="7501336" y="4967229"/>
              <a:ext cx="527644" cy="35731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/>
            <p:cNvCxnSpPr>
              <a:stCxn id="23" idx="2"/>
              <a:endCxn id="22" idx="4"/>
            </p:cNvCxnSpPr>
            <p:nvPr/>
          </p:nvCxnSpPr>
          <p:spPr>
            <a:xfrm flipH="1" flipV="1">
              <a:off x="6783522" y="4993486"/>
              <a:ext cx="564777" cy="39444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 Verbindung mit Pfeil 36"/>
            <p:cNvCxnSpPr>
              <a:stCxn id="23" idx="6"/>
              <a:endCxn id="24" idx="4"/>
            </p:cNvCxnSpPr>
            <p:nvPr/>
          </p:nvCxnSpPr>
          <p:spPr>
            <a:xfrm flipV="1">
              <a:off x="7527593" y="4993486"/>
              <a:ext cx="564777" cy="39444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2919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</a:t>
            </a:r>
            <a:r>
              <a:rPr lang="en-US" dirty="0"/>
              <a:t>trusses where </a:t>
            </a:r>
            <a:r>
              <a:rPr lang="en-US" dirty="0" smtClean="0"/>
              <a:t>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trusses only </a:t>
            </a:r>
            <a:r>
              <a:rPr lang="en-US" dirty="0" smtClean="0"/>
              <a:t>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de-DE" sz="2600" b="1" dirty="0" err="1" smtClean="0"/>
              <a:t>Decision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actually</a:t>
            </a:r>
            <a:r>
              <a:rPr lang="de-DE" dirty="0" smtClean="0"/>
              <a:t> </a:t>
            </a:r>
            <a:r>
              <a:rPr lang="de-DE" dirty="0" err="1" smtClean="0"/>
              <a:t>interact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another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form a </a:t>
            </a:r>
            <a:r>
              <a:rPr lang="de-DE" dirty="0" err="1" smtClean="0"/>
              <a:t>truss</a:t>
            </a:r>
            <a:endParaRPr lang="de-DE" dirty="0" smtClean="0"/>
          </a:p>
          <a:p>
            <a:pPr marL="0" indent="0">
              <a:buNone/>
            </a:pP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Can </a:t>
            </a:r>
            <a:r>
              <a:rPr lang="de-DE" dirty="0" err="1" smtClean="0"/>
              <a:t>use</a:t>
            </a:r>
            <a:r>
              <a:rPr lang="de-DE" dirty="0" smtClean="0"/>
              <a:t> pre-processing </a:t>
            </a:r>
            <a:r>
              <a:rPr lang="de-DE" dirty="0" err="1" smtClean="0"/>
              <a:t>step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DCA58-82B3-41C7-8AED-B5A6472E9D91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42</a:t>
            </a:fld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9290697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9945121" y="547757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llipse 22"/>
          <p:cNvSpPr/>
          <p:nvPr/>
        </p:nvSpPr>
        <p:spPr>
          <a:xfrm>
            <a:off x="10599545" y="499348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 Verbindung mit Pfeil 23"/>
          <p:cNvCxnSpPr>
            <a:stCxn id="21" idx="0"/>
            <a:endCxn id="20" idx="3"/>
          </p:cNvCxnSpPr>
          <p:nvPr/>
        </p:nvCxnSpPr>
        <p:spPr>
          <a:xfrm flipV="1">
            <a:off x="9380344" y="3756993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22" idx="0"/>
            <a:endCxn id="20" idx="4"/>
          </p:cNvCxnSpPr>
          <p:nvPr/>
        </p:nvCxnSpPr>
        <p:spPr>
          <a:xfrm flipV="1">
            <a:off x="10034768" y="3783250"/>
            <a:ext cx="0" cy="1694329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23" idx="0"/>
            <a:endCxn id="20" idx="5"/>
          </p:cNvCxnSpPr>
          <p:nvPr/>
        </p:nvCxnSpPr>
        <p:spPr>
          <a:xfrm flipH="1" flipV="1">
            <a:off x="10098158" y="3756993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21" idx="7"/>
            <a:endCxn id="23" idx="1"/>
          </p:cNvCxnSpPr>
          <p:nvPr/>
        </p:nvCxnSpPr>
        <p:spPr>
          <a:xfrm>
            <a:off x="9443734" y="501974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/>
          <p:cNvCxnSpPr>
            <a:stCxn id="23" idx="2"/>
            <a:endCxn id="21" idx="6"/>
          </p:cNvCxnSpPr>
          <p:nvPr/>
        </p:nvCxnSpPr>
        <p:spPr>
          <a:xfrm flipH="1">
            <a:off x="9469991" y="508313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/>
          <p:cNvCxnSpPr>
            <a:stCxn id="21" idx="5"/>
            <a:endCxn id="22" idx="1"/>
          </p:cNvCxnSpPr>
          <p:nvPr/>
        </p:nvCxnSpPr>
        <p:spPr>
          <a:xfrm>
            <a:off x="9443734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/>
          <p:cNvCxnSpPr>
            <a:stCxn id="23" idx="3"/>
            <a:endCxn id="22" idx="7"/>
          </p:cNvCxnSpPr>
          <p:nvPr/>
        </p:nvCxnSpPr>
        <p:spPr>
          <a:xfrm flipH="1">
            <a:off x="10098158" y="514652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22" idx="2"/>
            <a:endCxn id="21" idx="4"/>
          </p:cNvCxnSpPr>
          <p:nvPr/>
        </p:nvCxnSpPr>
        <p:spPr>
          <a:xfrm flipH="1" flipV="1">
            <a:off x="9380344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/>
          <p:cNvCxnSpPr>
            <a:stCxn id="22" idx="6"/>
            <a:endCxn id="23" idx="4"/>
          </p:cNvCxnSpPr>
          <p:nvPr/>
        </p:nvCxnSpPr>
        <p:spPr>
          <a:xfrm flipV="1">
            <a:off x="10124415" y="51727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lipse 33"/>
          <p:cNvSpPr/>
          <p:nvPr/>
        </p:nvSpPr>
        <p:spPr>
          <a:xfrm flipV="1">
            <a:off x="9945121" y="360395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Ellipse 34"/>
          <p:cNvSpPr/>
          <p:nvPr/>
        </p:nvSpPr>
        <p:spPr>
          <a:xfrm flipV="1">
            <a:off x="9290697" y="221442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Ellipse 35"/>
          <p:cNvSpPr/>
          <p:nvPr/>
        </p:nvSpPr>
        <p:spPr>
          <a:xfrm flipV="1">
            <a:off x="9945121" y="1730333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Ellipse 36"/>
          <p:cNvSpPr/>
          <p:nvPr/>
        </p:nvSpPr>
        <p:spPr>
          <a:xfrm flipV="1">
            <a:off x="10599545" y="221442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Gerade Verbindung mit Pfeil 37"/>
          <p:cNvCxnSpPr>
            <a:stCxn id="35" idx="0"/>
            <a:endCxn id="34" idx="3"/>
          </p:cNvCxnSpPr>
          <p:nvPr/>
        </p:nvCxnSpPr>
        <p:spPr>
          <a:xfrm>
            <a:off x="9380344" y="2393720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/>
          <p:cNvCxnSpPr>
            <a:stCxn id="36" idx="0"/>
            <a:endCxn id="34" idx="4"/>
          </p:cNvCxnSpPr>
          <p:nvPr/>
        </p:nvCxnSpPr>
        <p:spPr>
          <a:xfrm>
            <a:off x="10034768" y="1909627"/>
            <a:ext cx="0" cy="1694329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/>
          <p:cNvCxnSpPr>
            <a:stCxn id="37" idx="0"/>
            <a:endCxn id="34" idx="5"/>
          </p:cNvCxnSpPr>
          <p:nvPr/>
        </p:nvCxnSpPr>
        <p:spPr>
          <a:xfrm flipH="1">
            <a:off x="10098158" y="2393720"/>
            <a:ext cx="591034" cy="1236493"/>
          </a:xfrm>
          <a:prstGeom prst="straightConnector1">
            <a:avLst/>
          </a:prstGeom>
          <a:ln w="28575">
            <a:solidFill>
              <a:schemeClr val="bg2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/>
          <p:cNvCxnSpPr>
            <a:stCxn id="35" idx="7"/>
            <a:endCxn id="37" idx="1"/>
          </p:cNvCxnSpPr>
          <p:nvPr/>
        </p:nvCxnSpPr>
        <p:spPr>
          <a:xfrm flipV="1">
            <a:off x="9443734" y="236746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/>
          <p:cNvCxnSpPr>
            <a:stCxn id="37" idx="2"/>
            <a:endCxn id="35" idx="6"/>
          </p:cNvCxnSpPr>
          <p:nvPr/>
        </p:nvCxnSpPr>
        <p:spPr>
          <a:xfrm flipH="1" flipV="1">
            <a:off x="9469991" y="230407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/>
          <p:cNvCxnSpPr>
            <a:stCxn id="35" idx="5"/>
            <a:endCxn id="36" idx="1"/>
          </p:cNvCxnSpPr>
          <p:nvPr/>
        </p:nvCxnSpPr>
        <p:spPr>
          <a:xfrm flipV="1">
            <a:off x="9443734" y="1883370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/>
          <p:cNvCxnSpPr>
            <a:stCxn id="37" idx="3"/>
            <a:endCxn id="36" idx="7"/>
          </p:cNvCxnSpPr>
          <p:nvPr/>
        </p:nvCxnSpPr>
        <p:spPr>
          <a:xfrm flipH="1" flipV="1">
            <a:off x="10098158" y="1883370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stCxn id="36" idx="2"/>
            <a:endCxn id="35" idx="4"/>
          </p:cNvCxnSpPr>
          <p:nvPr/>
        </p:nvCxnSpPr>
        <p:spPr>
          <a:xfrm flipH="1">
            <a:off x="9380344" y="18199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mit Pfeil 45"/>
          <p:cNvCxnSpPr>
            <a:stCxn id="36" idx="6"/>
            <a:endCxn id="37" idx="4"/>
          </p:cNvCxnSpPr>
          <p:nvPr/>
        </p:nvCxnSpPr>
        <p:spPr>
          <a:xfrm>
            <a:off x="10124415" y="181998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807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maximum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 smtClean="0"/>
              <a:t>Create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Set k = </a:t>
            </a:r>
            <a:r>
              <a:rPr lang="de-DE" dirty="0" err="1" smtClean="0"/>
              <a:t>arbitrary</a:t>
            </a:r>
            <a:r>
              <a:rPr lang="de-DE" dirty="0" smtClean="0"/>
              <a:t> value, </a:t>
            </a:r>
            <a:r>
              <a:rPr lang="de-DE" dirty="0" err="1" smtClean="0"/>
              <a:t>subraphs</a:t>
            </a:r>
            <a:r>
              <a:rPr lang="de-DE" dirty="0" smtClean="0"/>
              <a:t> = (</a:t>
            </a:r>
            <a:r>
              <a:rPr lang="de-DE" dirty="0" err="1" smtClean="0"/>
              <a:t>fullGraph</a:t>
            </a:r>
            <a:r>
              <a:rPr lang="de-DE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all k-</a:t>
            </a:r>
            <a:r>
              <a:rPr lang="de-DE" dirty="0" err="1" smtClean="0"/>
              <a:t>trusses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subgraph</a:t>
            </a:r>
            <a:r>
              <a:rPr lang="de-DE" dirty="0" smtClean="0"/>
              <a:t> </a:t>
            </a:r>
            <a:r>
              <a:rPr lang="de-DE" i="1" dirty="0" smtClean="0"/>
              <a:t>after [Cohen]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none</a:t>
            </a:r>
            <a:r>
              <a:rPr lang="de-DE" dirty="0" smtClean="0"/>
              <a:t> </a:t>
            </a:r>
            <a:r>
              <a:rPr lang="de-DE" dirty="0" err="1" smtClean="0"/>
              <a:t>exist</a:t>
            </a:r>
            <a:r>
              <a:rPr lang="de-DE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</a:t>
            </a:r>
            <a:r>
              <a:rPr lang="de-DE" dirty="0" err="1" smtClean="0"/>
              <a:t>Reduce</a:t>
            </a:r>
            <a:r>
              <a:rPr lang="de-DE" dirty="0" smtClean="0"/>
              <a:t> k,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Set </a:t>
            </a:r>
            <a:r>
              <a:rPr lang="de-DE" dirty="0" err="1" smtClean="0"/>
              <a:t>subgraphs</a:t>
            </a:r>
            <a:r>
              <a:rPr lang="de-DE" dirty="0" smtClean="0"/>
              <a:t> =(truss1, truss2, ...)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Increase</a:t>
            </a:r>
            <a:r>
              <a:rPr lang="de-DE" dirty="0" smtClean="0"/>
              <a:t> k,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Abort </a:t>
            </a:r>
            <a:r>
              <a:rPr lang="de-DE" dirty="0" err="1" smtClean="0"/>
              <a:t>if</a:t>
            </a:r>
            <a:r>
              <a:rPr lang="de-DE" dirty="0" smtClean="0"/>
              <a:t> k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already</a:t>
            </a:r>
            <a:r>
              <a:rPr lang="de-DE" dirty="0" smtClean="0"/>
              <a:t> </a:t>
            </a:r>
            <a:r>
              <a:rPr lang="de-DE" dirty="0" err="1" smtClean="0"/>
              <a:t>been</a:t>
            </a:r>
            <a:r>
              <a:rPr lang="de-DE" dirty="0" smtClean="0"/>
              <a:t> </a:t>
            </a:r>
            <a:r>
              <a:rPr lang="de-DE" dirty="0" err="1" smtClean="0"/>
              <a:t>seen</a:t>
            </a:r>
            <a:r>
              <a:rPr lang="de-DE" dirty="0" smtClean="0"/>
              <a:t> </a:t>
            </a:r>
            <a:r>
              <a:rPr lang="de-DE" dirty="0" err="1" smtClean="0"/>
              <a:t>before</a:t>
            </a:r>
            <a:endParaRPr lang="de-DE" dirty="0" smtClean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(</a:t>
            </a:r>
            <a:r>
              <a:rPr lang="de-DE" dirty="0" err="1"/>
              <a:t>Increase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reduce</a:t>
            </a:r>
            <a:r>
              <a:rPr lang="de-DE" dirty="0"/>
              <a:t> k 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binary</a:t>
            </a:r>
            <a:r>
              <a:rPr lang="de-DE" dirty="0"/>
              <a:t> </a:t>
            </a:r>
            <a:r>
              <a:rPr lang="de-DE" dirty="0" err="1"/>
              <a:t>search</a:t>
            </a:r>
            <a:r>
              <a:rPr lang="de-DE" dirty="0"/>
              <a:t> </a:t>
            </a:r>
            <a:r>
              <a:rPr lang="de-DE" dirty="0" err="1"/>
              <a:t>strategy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395AB-5E84-46B5-B66E-B0049004812C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908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06905"/>
            <a:ext cx="11161059" cy="518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de-DE" sz="2600" b="1" dirty="0" smtClean="0"/>
              <a:t>Real </a:t>
            </a:r>
            <a:r>
              <a:rPr lang="de-DE" sz="2600" b="1" dirty="0" err="1" smtClean="0"/>
              <a:t>maxTrussSize</a:t>
            </a:r>
            <a:r>
              <a:rPr lang="de-DE" sz="2600" b="1" dirty="0" smtClean="0"/>
              <a:t> =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10 – 17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 smtClean="0"/>
              <a:t>values</a:t>
            </a:r>
            <a:r>
              <a:rPr lang="de-DE" dirty="0" smtClean="0"/>
              <a:t> </a:t>
            </a:r>
            <a:r>
              <a:rPr lang="de-DE" dirty="0" err="1" smtClean="0"/>
              <a:t>tried</a:t>
            </a:r>
            <a:r>
              <a:rPr lang="de-DE" dirty="0" smtClean="0"/>
              <a:t>: 10, 20, 40, 30, 25, 27, 28, 29,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20 – 11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20</a:t>
            </a:r>
            <a:r>
              <a:rPr lang="de-DE" dirty="0"/>
              <a:t>, 40, 30, 25, 27, 28, 29, </a:t>
            </a:r>
            <a:r>
              <a:rPr lang="de-DE" dirty="0" smtClean="0"/>
              <a:t>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28 – 10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28, 56, 42, 35, 31, 29, 28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 = 40 – 20 </a:t>
            </a:r>
            <a:r>
              <a:rPr lang="de-DE" dirty="0" err="1" smtClean="0"/>
              <a:t>minutes</a:t>
            </a:r>
            <a:endParaRPr lang="de-DE" dirty="0"/>
          </a:p>
          <a:p>
            <a:pPr lvl="1"/>
            <a:r>
              <a:rPr lang="de-DE" dirty="0" smtClean="0"/>
              <a:t>k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: </a:t>
            </a:r>
            <a:r>
              <a:rPr lang="de-DE" dirty="0" smtClean="0"/>
              <a:t>40, 21, </a:t>
            </a:r>
            <a:r>
              <a:rPr lang="de-DE" dirty="0"/>
              <a:t>30, 25, 27, 28, 29, </a:t>
            </a:r>
            <a:r>
              <a:rPr lang="de-DE" dirty="0" smtClean="0"/>
              <a:t>28</a:t>
            </a:r>
            <a:endParaRPr lang="de-DE" dirty="0"/>
          </a:p>
          <a:p>
            <a:pPr marL="0" indent="-13017">
              <a:buNone/>
            </a:pPr>
            <a:endParaRPr lang="de-DE" dirty="0" smtClean="0"/>
          </a:p>
          <a:p>
            <a:pPr marL="0" indent="-13017">
              <a:buNone/>
            </a:pPr>
            <a:endParaRPr lang="de-DE" dirty="0" smtClean="0"/>
          </a:p>
          <a:p>
            <a:pPr marL="0" indent="-13017">
              <a:buNone/>
            </a:pPr>
            <a:r>
              <a:rPr lang="de-DE" dirty="0" smtClean="0"/>
              <a:t>							</a:t>
            </a:r>
            <a:r>
              <a:rPr lang="de-DE" dirty="0" err="1" smtClean="0"/>
              <a:t>Using</a:t>
            </a:r>
            <a:r>
              <a:rPr lang="de-DE" dirty="0" smtClean="0"/>
              <a:t> 10 </a:t>
            </a:r>
            <a:r>
              <a:rPr lang="de-DE" dirty="0" err="1" smtClean="0"/>
              <a:t>machines</a:t>
            </a:r>
            <a:r>
              <a:rPr lang="de-DE" dirty="0" smtClean="0"/>
              <a:t>, 20 </a:t>
            </a:r>
            <a:r>
              <a:rPr lang="de-DE" dirty="0" err="1" smtClean="0"/>
              <a:t>cores</a:t>
            </a:r>
            <a:r>
              <a:rPr lang="de-DE" dirty="0" smtClean="0"/>
              <a:t>, 4GB RAM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– </a:t>
            </a:r>
            <a:r>
              <a:rPr lang="de-DE" dirty="0" err="1" smtClean="0"/>
              <a:t>starting</a:t>
            </a:r>
            <a:r>
              <a:rPr lang="de-DE" dirty="0" smtClean="0"/>
              <a:t> k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8ED91-C519-4986-9A14-4FCF9786D395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08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k-</a:t>
            </a:r>
            <a:r>
              <a:rPr lang="de-DE" dirty="0" err="1" smtClean="0"/>
              <a:t>Trusses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ACE63-47EE-4EA8-B1A7-2DFA6AB3DB18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  <p:grpSp>
        <p:nvGrpSpPr>
          <p:cNvPr id="8" name="Gruppieren 7"/>
          <p:cNvGrpSpPr/>
          <p:nvPr/>
        </p:nvGrpSpPr>
        <p:grpSpPr>
          <a:xfrm>
            <a:off x="135288" y="2048724"/>
            <a:ext cx="3609934" cy="3356658"/>
            <a:chOff x="6905370" y="1245713"/>
            <a:chExt cx="5011390" cy="4659787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09954" y="1245713"/>
              <a:ext cx="5006806" cy="4659787"/>
            </a:xfrm>
            <a:prstGeom prst="rect">
              <a:avLst/>
            </a:prstGeom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 r="30176" b="74631"/>
            <a:stretch/>
          </p:blipFill>
          <p:spPr>
            <a:xfrm>
              <a:off x="6905370" y="1245713"/>
              <a:ext cx="3495930" cy="1182178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 rotWithShape="1">
            <a:blip r:embed="rId3"/>
            <a:srcRect l="37508" t="21562" r="43823" b="70796"/>
            <a:stretch/>
          </p:blipFill>
          <p:spPr>
            <a:xfrm>
              <a:off x="8783320" y="2250441"/>
              <a:ext cx="934720" cy="356126"/>
            </a:xfrm>
            <a:prstGeom prst="rect">
              <a:avLst/>
            </a:prstGeom>
          </p:spPr>
        </p:pic>
      </p:grpSp>
      <p:sp>
        <p:nvSpPr>
          <p:cNvPr id="9" name="Rechteck 8"/>
          <p:cNvSpPr/>
          <p:nvPr/>
        </p:nvSpPr>
        <p:spPr>
          <a:xfrm>
            <a:off x="10615735" y="5811387"/>
            <a:ext cx="157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/>
              <a:t>from</a:t>
            </a:r>
            <a:r>
              <a:rPr lang="de-DE" dirty="0" smtClean="0"/>
              <a:t> [Cohen] </a:t>
            </a:r>
            <a:endParaRPr lang="en-US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8786" y="2048724"/>
            <a:ext cx="3606632" cy="3356658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8738" y="2048724"/>
            <a:ext cx="3606632" cy="3356658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9871043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5</a:t>
            </a:r>
            <a:endParaRPr lang="en-US" dirty="0"/>
          </a:p>
        </p:txBody>
      </p:sp>
      <p:sp>
        <p:nvSpPr>
          <p:cNvPr id="15" name="Rechteck 14"/>
          <p:cNvSpPr/>
          <p:nvPr/>
        </p:nvSpPr>
        <p:spPr>
          <a:xfrm>
            <a:off x="5751303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4</a:t>
            </a:r>
            <a:endParaRPr lang="en-US" dirty="0"/>
          </a:p>
        </p:txBody>
      </p:sp>
      <p:sp>
        <p:nvSpPr>
          <p:cNvPr id="16" name="Rechteck 15"/>
          <p:cNvSpPr/>
          <p:nvPr/>
        </p:nvSpPr>
        <p:spPr>
          <a:xfrm>
            <a:off x="1601107" y="1471506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 = 3</a:t>
            </a:r>
            <a:endParaRPr lang="en-US" dirty="0"/>
          </a:p>
        </p:txBody>
      </p:sp>
      <p:pic>
        <p:nvPicPr>
          <p:cNvPr id="17" name="Grafik 16"/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43400" t="3323" r="34310" b="76132"/>
          <a:stretch/>
        </p:blipFill>
        <p:spPr>
          <a:xfrm>
            <a:off x="5854064" y="2160270"/>
            <a:ext cx="803911" cy="689610"/>
          </a:xfrm>
          <a:prstGeom prst="rect">
            <a:avLst/>
          </a:prstGeom>
        </p:spPr>
      </p:pic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/>
          <a:srcRect t="10883" r="51575" b="84577"/>
          <a:stretch/>
        </p:blipFill>
        <p:spPr>
          <a:xfrm>
            <a:off x="4288542" y="2414016"/>
            <a:ext cx="1746498" cy="152400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78714" t="53567" r="3219" b="27099"/>
          <a:stretch/>
        </p:blipFill>
        <p:spPr>
          <a:xfrm>
            <a:off x="11277600" y="3846786"/>
            <a:ext cx="651641" cy="64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8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– Find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  <p:sp>
        <p:nvSpPr>
          <p:cNvPr id="57" name="Abgerundetes Rechteck 56"/>
          <p:cNvSpPr/>
          <p:nvPr/>
        </p:nvSpPr>
        <p:spPr>
          <a:xfrm>
            <a:off x="594561" y="1211391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Read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9" name="Ellipse 58"/>
          <p:cNvSpPr/>
          <p:nvPr/>
        </p:nvSpPr>
        <p:spPr>
          <a:xfrm>
            <a:off x="6891651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sp>
        <p:nvSpPr>
          <p:cNvPr id="60" name="Ellipse 59"/>
          <p:cNvSpPr/>
          <p:nvPr/>
        </p:nvSpPr>
        <p:spPr>
          <a:xfrm>
            <a:off x="7687461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61" name="Gerader Verbinder 60"/>
          <p:cNvCxnSpPr>
            <a:stCxn id="59" idx="6"/>
            <a:endCxn id="60" idx="2"/>
          </p:cNvCxnSpPr>
          <p:nvPr/>
        </p:nvCxnSpPr>
        <p:spPr>
          <a:xfrm>
            <a:off x="7155954" y="4035898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Ellipse 61"/>
          <p:cNvSpPr/>
          <p:nvPr/>
        </p:nvSpPr>
        <p:spPr>
          <a:xfrm>
            <a:off x="6891651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sp>
        <p:nvSpPr>
          <p:cNvPr id="63" name="Ellipse 62"/>
          <p:cNvSpPr/>
          <p:nvPr/>
        </p:nvSpPr>
        <p:spPr>
          <a:xfrm>
            <a:off x="7687461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64" name="Gerader Verbinder 63"/>
          <p:cNvCxnSpPr>
            <a:stCxn id="62" idx="6"/>
            <a:endCxn id="63" idx="2"/>
          </p:cNvCxnSpPr>
          <p:nvPr/>
        </p:nvCxnSpPr>
        <p:spPr>
          <a:xfrm>
            <a:off x="7155954" y="4455387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Ellipse 64"/>
          <p:cNvSpPr/>
          <p:nvPr/>
        </p:nvSpPr>
        <p:spPr>
          <a:xfrm>
            <a:off x="6891651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66" name="Ellipse 65"/>
          <p:cNvSpPr/>
          <p:nvPr/>
        </p:nvSpPr>
        <p:spPr>
          <a:xfrm>
            <a:off x="7687461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cxnSp>
        <p:nvCxnSpPr>
          <p:cNvPr id="67" name="Gerader Verbinder 66"/>
          <p:cNvCxnSpPr>
            <a:stCxn id="65" idx="6"/>
            <a:endCxn id="66" idx="2"/>
          </p:cNvCxnSpPr>
          <p:nvPr/>
        </p:nvCxnSpPr>
        <p:spPr>
          <a:xfrm>
            <a:off x="7155954" y="4874876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Ellipse 67"/>
          <p:cNvSpPr/>
          <p:nvPr/>
        </p:nvSpPr>
        <p:spPr>
          <a:xfrm>
            <a:off x="6891651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69" name="Ellipse 68"/>
          <p:cNvSpPr/>
          <p:nvPr/>
        </p:nvSpPr>
        <p:spPr>
          <a:xfrm>
            <a:off x="7687461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cxnSp>
        <p:nvCxnSpPr>
          <p:cNvPr id="70" name="Gerader Verbinder 69"/>
          <p:cNvCxnSpPr>
            <a:stCxn id="68" idx="6"/>
            <a:endCxn id="69" idx="2"/>
          </p:cNvCxnSpPr>
          <p:nvPr/>
        </p:nvCxnSpPr>
        <p:spPr>
          <a:xfrm>
            <a:off x="7155954" y="529436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Ellipse 70"/>
          <p:cNvSpPr/>
          <p:nvPr/>
        </p:nvSpPr>
        <p:spPr>
          <a:xfrm>
            <a:off x="9374039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72" name="Ellipse 71"/>
          <p:cNvSpPr/>
          <p:nvPr/>
        </p:nvSpPr>
        <p:spPr>
          <a:xfrm>
            <a:off x="10169849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73" name="Gerader Verbinder 72"/>
          <p:cNvCxnSpPr>
            <a:stCxn id="71" idx="6"/>
            <a:endCxn id="72" idx="2"/>
          </p:cNvCxnSpPr>
          <p:nvPr/>
        </p:nvCxnSpPr>
        <p:spPr>
          <a:xfrm>
            <a:off x="9638342" y="4035898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Ellipse 73"/>
          <p:cNvSpPr/>
          <p:nvPr/>
        </p:nvSpPr>
        <p:spPr>
          <a:xfrm>
            <a:off x="9374039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75" name="Ellipse 74"/>
          <p:cNvSpPr/>
          <p:nvPr/>
        </p:nvSpPr>
        <p:spPr>
          <a:xfrm>
            <a:off x="10169849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cxnSp>
        <p:nvCxnSpPr>
          <p:cNvPr id="76" name="Gerader Verbinder 75"/>
          <p:cNvCxnSpPr>
            <a:stCxn id="74" idx="6"/>
            <a:endCxn id="75" idx="2"/>
          </p:cNvCxnSpPr>
          <p:nvPr/>
        </p:nvCxnSpPr>
        <p:spPr>
          <a:xfrm>
            <a:off x="9638342" y="4455387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Ellipse 76"/>
          <p:cNvSpPr/>
          <p:nvPr/>
        </p:nvSpPr>
        <p:spPr>
          <a:xfrm>
            <a:off x="9374039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78" name="Ellipse 77"/>
          <p:cNvSpPr/>
          <p:nvPr/>
        </p:nvSpPr>
        <p:spPr>
          <a:xfrm>
            <a:off x="10169849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79" name="Gerader Verbinder 78"/>
          <p:cNvCxnSpPr>
            <a:stCxn id="77" idx="6"/>
            <a:endCxn id="78" idx="2"/>
          </p:cNvCxnSpPr>
          <p:nvPr/>
        </p:nvCxnSpPr>
        <p:spPr>
          <a:xfrm>
            <a:off x="9638342" y="4874876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Ellipse 79"/>
          <p:cNvSpPr/>
          <p:nvPr/>
        </p:nvSpPr>
        <p:spPr>
          <a:xfrm>
            <a:off x="9374039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81" name="Ellipse 80"/>
          <p:cNvSpPr/>
          <p:nvPr/>
        </p:nvSpPr>
        <p:spPr>
          <a:xfrm>
            <a:off x="10169849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82" name="Gerader Verbinder 81"/>
          <p:cNvCxnSpPr>
            <a:stCxn id="80" idx="6"/>
            <a:endCxn id="81" idx="2"/>
          </p:cNvCxnSpPr>
          <p:nvPr/>
        </p:nvCxnSpPr>
        <p:spPr>
          <a:xfrm>
            <a:off x="9638342" y="529436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Ellipse 98"/>
          <p:cNvSpPr/>
          <p:nvPr/>
        </p:nvSpPr>
        <p:spPr>
          <a:xfrm>
            <a:off x="812388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00" name="Ellipse 99"/>
          <p:cNvSpPr/>
          <p:nvPr/>
        </p:nvSpPr>
        <p:spPr>
          <a:xfrm>
            <a:off x="891969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01" name="Ellipse 100"/>
          <p:cNvSpPr/>
          <p:nvPr/>
        </p:nvSpPr>
        <p:spPr>
          <a:xfrm>
            <a:off x="812388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2" name="Ellipse 101"/>
          <p:cNvSpPr/>
          <p:nvPr/>
        </p:nvSpPr>
        <p:spPr>
          <a:xfrm>
            <a:off x="891969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103" name="Ellipse 102"/>
          <p:cNvSpPr/>
          <p:nvPr/>
        </p:nvSpPr>
        <p:spPr>
          <a:xfrm>
            <a:off x="8521793" y="161969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104" name="Gerader Verbinder 103"/>
          <p:cNvCxnSpPr>
            <a:stCxn id="101" idx="0"/>
            <a:endCxn id="103" idx="3"/>
          </p:cNvCxnSpPr>
          <p:nvPr/>
        </p:nvCxnSpPr>
        <p:spPr>
          <a:xfrm flipV="1">
            <a:off x="8256040" y="1847546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Gerader Verbinder 104"/>
          <p:cNvCxnSpPr>
            <a:stCxn id="102" idx="0"/>
            <a:endCxn id="103" idx="5"/>
          </p:cNvCxnSpPr>
          <p:nvPr/>
        </p:nvCxnSpPr>
        <p:spPr>
          <a:xfrm flipH="1" flipV="1">
            <a:off x="8747390" y="1847546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Gerader Verbinder 105"/>
          <p:cNvCxnSpPr>
            <a:stCxn id="101" idx="6"/>
            <a:endCxn id="102" idx="2"/>
          </p:cNvCxnSpPr>
          <p:nvPr/>
        </p:nvCxnSpPr>
        <p:spPr>
          <a:xfrm>
            <a:off x="8388191" y="249299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Gerader Verbinder 106"/>
          <p:cNvCxnSpPr>
            <a:stCxn id="101" idx="4"/>
            <a:endCxn id="99" idx="0"/>
          </p:cNvCxnSpPr>
          <p:nvPr/>
        </p:nvCxnSpPr>
        <p:spPr>
          <a:xfrm>
            <a:off x="825604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r Verbinder 107"/>
          <p:cNvCxnSpPr>
            <a:stCxn id="102" idx="4"/>
            <a:endCxn id="100" idx="0"/>
          </p:cNvCxnSpPr>
          <p:nvPr/>
        </p:nvCxnSpPr>
        <p:spPr>
          <a:xfrm>
            <a:off x="905185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Gerader Verbinder 108"/>
          <p:cNvCxnSpPr>
            <a:stCxn id="99" idx="6"/>
            <a:endCxn id="100" idx="2"/>
          </p:cNvCxnSpPr>
          <p:nvPr/>
        </p:nvCxnSpPr>
        <p:spPr>
          <a:xfrm>
            <a:off x="8388191" y="323467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Gerader Verbinder 109"/>
          <p:cNvCxnSpPr>
            <a:stCxn id="101" idx="5"/>
            <a:endCxn id="100" idx="1"/>
          </p:cNvCxnSpPr>
          <p:nvPr/>
        </p:nvCxnSpPr>
        <p:spPr>
          <a:xfrm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Gerader Verbinder 110"/>
          <p:cNvCxnSpPr>
            <a:stCxn id="99" idx="7"/>
            <a:endCxn id="102" idx="3"/>
          </p:cNvCxnSpPr>
          <p:nvPr/>
        </p:nvCxnSpPr>
        <p:spPr>
          <a:xfrm flipV="1"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feld 111"/>
          <p:cNvSpPr txBox="1"/>
          <p:nvPr/>
        </p:nvSpPr>
        <p:spPr>
          <a:xfrm>
            <a:off x="7484966" y="1114840"/>
            <a:ext cx="2337955" cy="46576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dirty="0" smtClean="0"/>
              <a:t>Find 4-truss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4179158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/>
          </a:p>
        </p:txBody>
      </p:sp>
      <p:sp>
        <p:nvSpPr>
          <p:cNvPr id="32" name="Ellipse 31"/>
          <p:cNvSpPr/>
          <p:nvPr/>
        </p:nvSpPr>
        <p:spPr>
          <a:xfrm>
            <a:off x="6891651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sp>
        <p:nvSpPr>
          <p:cNvPr id="33" name="Ellipse 32"/>
          <p:cNvSpPr/>
          <p:nvPr/>
        </p:nvSpPr>
        <p:spPr>
          <a:xfrm>
            <a:off x="7687461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34" name="Gerader Verbinder 33"/>
          <p:cNvCxnSpPr>
            <a:stCxn id="32" idx="6"/>
            <a:endCxn id="33" idx="2"/>
          </p:cNvCxnSpPr>
          <p:nvPr/>
        </p:nvCxnSpPr>
        <p:spPr>
          <a:xfrm>
            <a:off x="7155954" y="4035898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Ellipse 34"/>
          <p:cNvSpPr/>
          <p:nvPr/>
        </p:nvSpPr>
        <p:spPr>
          <a:xfrm>
            <a:off x="6891651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sp>
        <p:nvSpPr>
          <p:cNvPr id="36" name="Ellipse 35"/>
          <p:cNvSpPr/>
          <p:nvPr/>
        </p:nvSpPr>
        <p:spPr>
          <a:xfrm>
            <a:off x="7687461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37" name="Gerader Verbinder 36"/>
          <p:cNvCxnSpPr>
            <a:stCxn id="35" idx="6"/>
            <a:endCxn id="36" idx="2"/>
          </p:cNvCxnSpPr>
          <p:nvPr/>
        </p:nvCxnSpPr>
        <p:spPr>
          <a:xfrm>
            <a:off x="7155954" y="4455387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Ellipse 37"/>
          <p:cNvSpPr/>
          <p:nvPr/>
        </p:nvSpPr>
        <p:spPr>
          <a:xfrm>
            <a:off x="6891651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39" name="Ellipse 38"/>
          <p:cNvSpPr/>
          <p:nvPr/>
        </p:nvSpPr>
        <p:spPr>
          <a:xfrm>
            <a:off x="7687461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cxnSp>
        <p:nvCxnSpPr>
          <p:cNvPr id="40" name="Gerader Verbinder 39"/>
          <p:cNvCxnSpPr>
            <a:stCxn id="38" idx="6"/>
            <a:endCxn id="39" idx="2"/>
          </p:cNvCxnSpPr>
          <p:nvPr/>
        </p:nvCxnSpPr>
        <p:spPr>
          <a:xfrm>
            <a:off x="7155954" y="4874876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/>
          <p:cNvSpPr/>
          <p:nvPr/>
        </p:nvSpPr>
        <p:spPr>
          <a:xfrm>
            <a:off x="6891651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42" name="Ellipse 41"/>
          <p:cNvSpPr/>
          <p:nvPr/>
        </p:nvSpPr>
        <p:spPr>
          <a:xfrm>
            <a:off x="7687461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cxnSp>
        <p:nvCxnSpPr>
          <p:cNvPr id="43" name="Gerader Verbinder 42"/>
          <p:cNvCxnSpPr>
            <a:stCxn id="41" idx="6"/>
            <a:endCxn id="42" idx="2"/>
          </p:cNvCxnSpPr>
          <p:nvPr/>
        </p:nvCxnSpPr>
        <p:spPr>
          <a:xfrm>
            <a:off x="7155954" y="529436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Ellipse 43"/>
          <p:cNvSpPr/>
          <p:nvPr/>
        </p:nvSpPr>
        <p:spPr>
          <a:xfrm>
            <a:off x="9374039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45" name="Ellipse 44"/>
          <p:cNvSpPr/>
          <p:nvPr/>
        </p:nvSpPr>
        <p:spPr>
          <a:xfrm>
            <a:off x="10169849" y="390242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46" name="Gerader Verbinder 45"/>
          <p:cNvCxnSpPr>
            <a:stCxn id="44" idx="6"/>
            <a:endCxn id="45" idx="2"/>
          </p:cNvCxnSpPr>
          <p:nvPr/>
        </p:nvCxnSpPr>
        <p:spPr>
          <a:xfrm>
            <a:off x="9638342" y="4035898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Ellipse 46"/>
          <p:cNvSpPr/>
          <p:nvPr/>
        </p:nvSpPr>
        <p:spPr>
          <a:xfrm>
            <a:off x="9374039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48" name="Ellipse 47"/>
          <p:cNvSpPr/>
          <p:nvPr/>
        </p:nvSpPr>
        <p:spPr>
          <a:xfrm>
            <a:off x="10169849" y="43219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cxnSp>
        <p:nvCxnSpPr>
          <p:cNvPr id="49" name="Gerader Verbinder 48"/>
          <p:cNvCxnSpPr>
            <a:stCxn id="47" idx="6"/>
            <a:endCxn id="48" idx="2"/>
          </p:cNvCxnSpPr>
          <p:nvPr/>
        </p:nvCxnSpPr>
        <p:spPr>
          <a:xfrm>
            <a:off x="9638342" y="4455387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Ellipse 49"/>
          <p:cNvSpPr/>
          <p:nvPr/>
        </p:nvSpPr>
        <p:spPr>
          <a:xfrm>
            <a:off x="9374039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51" name="Ellipse 50"/>
          <p:cNvSpPr/>
          <p:nvPr/>
        </p:nvSpPr>
        <p:spPr>
          <a:xfrm>
            <a:off x="10169849" y="474140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52" name="Gerader Verbinder 51"/>
          <p:cNvCxnSpPr>
            <a:stCxn id="50" idx="6"/>
            <a:endCxn id="51" idx="2"/>
          </p:cNvCxnSpPr>
          <p:nvPr/>
        </p:nvCxnSpPr>
        <p:spPr>
          <a:xfrm>
            <a:off x="9638342" y="4874876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Ellipse 52"/>
          <p:cNvSpPr/>
          <p:nvPr/>
        </p:nvSpPr>
        <p:spPr>
          <a:xfrm>
            <a:off x="9374039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54" name="Ellipse 53"/>
          <p:cNvSpPr/>
          <p:nvPr/>
        </p:nvSpPr>
        <p:spPr>
          <a:xfrm>
            <a:off x="10169849" y="516089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cxnSp>
        <p:nvCxnSpPr>
          <p:cNvPr id="55" name="Gerader Verbinder 54"/>
          <p:cNvCxnSpPr>
            <a:stCxn id="53" idx="6"/>
            <a:endCxn id="54" idx="2"/>
          </p:cNvCxnSpPr>
          <p:nvPr/>
        </p:nvCxnSpPr>
        <p:spPr>
          <a:xfrm>
            <a:off x="9638342" y="529436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/>
          <p:cNvSpPr txBox="1"/>
          <p:nvPr/>
        </p:nvSpPr>
        <p:spPr>
          <a:xfrm>
            <a:off x="6453291" y="384475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58" name="Textfeld 57"/>
          <p:cNvSpPr txBox="1"/>
          <p:nvPr/>
        </p:nvSpPr>
        <p:spPr>
          <a:xfrm>
            <a:off x="6453291" y="426424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59" name="Textfeld 58"/>
          <p:cNvSpPr txBox="1"/>
          <p:nvPr/>
        </p:nvSpPr>
        <p:spPr>
          <a:xfrm>
            <a:off x="6458894" y="4688068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/>
              <a:t>4</a:t>
            </a:r>
            <a:endParaRPr lang="en-US" b="1" dirty="0" smtClean="0"/>
          </a:p>
        </p:txBody>
      </p:sp>
      <p:sp>
        <p:nvSpPr>
          <p:cNvPr id="60" name="Textfeld 59"/>
          <p:cNvSpPr txBox="1"/>
          <p:nvPr/>
        </p:nvSpPr>
        <p:spPr>
          <a:xfrm>
            <a:off x="6455084" y="5107557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/>
              <a:t>4</a:t>
            </a:r>
            <a:endParaRPr lang="en-US" b="1" dirty="0" smtClean="0"/>
          </a:p>
        </p:txBody>
      </p:sp>
      <p:sp>
        <p:nvSpPr>
          <p:cNvPr id="61" name="Textfeld 60"/>
          <p:cNvSpPr txBox="1"/>
          <p:nvPr/>
        </p:nvSpPr>
        <p:spPr>
          <a:xfrm>
            <a:off x="8004310" y="384469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4</a:t>
            </a:r>
            <a:endParaRPr lang="en-US" b="1" dirty="0" smtClean="0"/>
          </a:p>
        </p:txBody>
      </p:sp>
      <p:sp>
        <p:nvSpPr>
          <p:cNvPr id="62" name="Textfeld 61"/>
          <p:cNvSpPr txBox="1"/>
          <p:nvPr/>
        </p:nvSpPr>
        <p:spPr>
          <a:xfrm>
            <a:off x="8004310" y="4264180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4</a:t>
            </a:r>
            <a:endParaRPr lang="en-US" b="1" dirty="0" smtClean="0"/>
          </a:p>
        </p:txBody>
      </p:sp>
      <p:sp>
        <p:nvSpPr>
          <p:cNvPr id="63" name="Textfeld 62"/>
          <p:cNvSpPr txBox="1"/>
          <p:nvPr/>
        </p:nvSpPr>
        <p:spPr>
          <a:xfrm>
            <a:off x="8009913" y="4688007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4" name="Textfeld 63"/>
          <p:cNvSpPr txBox="1"/>
          <p:nvPr/>
        </p:nvSpPr>
        <p:spPr>
          <a:xfrm>
            <a:off x="8006103" y="510749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5" name="Textfeld 64"/>
          <p:cNvSpPr txBox="1"/>
          <p:nvPr/>
        </p:nvSpPr>
        <p:spPr>
          <a:xfrm>
            <a:off x="8971276" y="384548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4</a:t>
            </a:r>
            <a:endParaRPr lang="en-US" b="1" dirty="0" smtClean="0"/>
          </a:p>
        </p:txBody>
      </p:sp>
      <p:sp>
        <p:nvSpPr>
          <p:cNvPr id="66" name="Textfeld 65"/>
          <p:cNvSpPr txBox="1"/>
          <p:nvPr/>
        </p:nvSpPr>
        <p:spPr>
          <a:xfrm>
            <a:off x="8971276" y="4264970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7" name="Textfeld 66"/>
          <p:cNvSpPr txBox="1"/>
          <p:nvPr/>
        </p:nvSpPr>
        <p:spPr>
          <a:xfrm>
            <a:off x="8976879" y="4688797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8" name="Textfeld 67"/>
          <p:cNvSpPr txBox="1"/>
          <p:nvPr/>
        </p:nvSpPr>
        <p:spPr>
          <a:xfrm>
            <a:off x="8973069" y="510828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9" name="Textfeld 68"/>
          <p:cNvSpPr txBox="1"/>
          <p:nvPr/>
        </p:nvSpPr>
        <p:spPr>
          <a:xfrm>
            <a:off x="10488081" y="384475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4</a:t>
            </a:r>
            <a:endParaRPr lang="en-US" b="1" dirty="0" smtClean="0"/>
          </a:p>
        </p:txBody>
      </p:sp>
      <p:sp>
        <p:nvSpPr>
          <p:cNvPr id="70" name="Textfeld 69"/>
          <p:cNvSpPr txBox="1"/>
          <p:nvPr/>
        </p:nvSpPr>
        <p:spPr>
          <a:xfrm>
            <a:off x="10488081" y="426424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71" name="Textfeld 70"/>
          <p:cNvSpPr txBox="1"/>
          <p:nvPr/>
        </p:nvSpPr>
        <p:spPr>
          <a:xfrm>
            <a:off x="10493684" y="4688068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/>
              <a:t>4</a:t>
            </a:r>
            <a:endParaRPr lang="en-US" b="1" dirty="0" smtClean="0"/>
          </a:p>
        </p:txBody>
      </p:sp>
      <p:sp>
        <p:nvSpPr>
          <p:cNvPr id="72" name="Textfeld 71"/>
          <p:cNvSpPr txBox="1"/>
          <p:nvPr/>
        </p:nvSpPr>
        <p:spPr>
          <a:xfrm>
            <a:off x="10489874" y="5107557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/>
              <a:t>4</a:t>
            </a:r>
            <a:endParaRPr lang="en-US" b="1" dirty="0" smtClean="0"/>
          </a:p>
        </p:txBody>
      </p:sp>
      <p:sp>
        <p:nvSpPr>
          <p:cNvPr id="73" name="Abgerundetes Rechteck 72"/>
          <p:cNvSpPr/>
          <p:nvPr/>
        </p:nvSpPr>
        <p:spPr>
          <a:xfrm>
            <a:off x="594561" y="1211391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Read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4" name="Abgerundetes Rechteck 73"/>
          <p:cNvSpPr/>
          <p:nvPr/>
        </p:nvSpPr>
        <p:spPr>
          <a:xfrm>
            <a:off x="594561" y="221323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degrees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5" name="Gerade Verbindung mit Pfeil 74"/>
          <p:cNvCxnSpPr>
            <a:stCxn id="73" idx="2"/>
            <a:endCxn id="74" idx="0"/>
          </p:cNvCxnSpPr>
          <p:nvPr/>
        </p:nvCxnSpPr>
        <p:spPr>
          <a:xfrm>
            <a:off x="1642903" y="1723367"/>
            <a:ext cx="0" cy="4898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itel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</p:spPr>
        <p:txBody>
          <a:bodyPr/>
          <a:lstStyle/>
          <a:p>
            <a:r>
              <a:rPr lang="de-DE" dirty="0" smtClean="0"/>
              <a:t>Implementation – Find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106" name="Ellipse 105"/>
          <p:cNvSpPr/>
          <p:nvPr/>
        </p:nvSpPr>
        <p:spPr>
          <a:xfrm>
            <a:off x="812388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07" name="Ellipse 106"/>
          <p:cNvSpPr/>
          <p:nvPr/>
        </p:nvSpPr>
        <p:spPr>
          <a:xfrm>
            <a:off x="891969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08" name="Ellipse 107"/>
          <p:cNvSpPr/>
          <p:nvPr/>
        </p:nvSpPr>
        <p:spPr>
          <a:xfrm>
            <a:off x="812388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9" name="Ellipse 108"/>
          <p:cNvSpPr/>
          <p:nvPr/>
        </p:nvSpPr>
        <p:spPr>
          <a:xfrm>
            <a:off x="891969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110" name="Ellipse 109"/>
          <p:cNvSpPr/>
          <p:nvPr/>
        </p:nvSpPr>
        <p:spPr>
          <a:xfrm>
            <a:off x="8521793" y="161969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111" name="Gerader Verbinder 110"/>
          <p:cNvCxnSpPr>
            <a:stCxn id="108" idx="0"/>
            <a:endCxn id="110" idx="3"/>
          </p:cNvCxnSpPr>
          <p:nvPr/>
        </p:nvCxnSpPr>
        <p:spPr>
          <a:xfrm flipV="1">
            <a:off x="8256040" y="1847546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Gerader Verbinder 111"/>
          <p:cNvCxnSpPr>
            <a:stCxn id="109" idx="0"/>
            <a:endCxn id="110" idx="5"/>
          </p:cNvCxnSpPr>
          <p:nvPr/>
        </p:nvCxnSpPr>
        <p:spPr>
          <a:xfrm flipH="1" flipV="1">
            <a:off x="8747390" y="1847546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Gerader Verbinder 112"/>
          <p:cNvCxnSpPr>
            <a:stCxn id="108" idx="6"/>
            <a:endCxn id="109" idx="2"/>
          </p:cNvCxnSpPr>
          <p:nvPr/>
        </p:nvCxnSpPr>
        <p:spPr>
          <a:xfrm>
            <a:off x="8388191" y="249299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Gerader Verbinder 113"/>
          <p:cNvCxnSpPr>
            <a:stCxn id="108" idx="4"/>
            <a:endCxn id="106" idx="0"/>
          </p:cNvCxnSpPr>
          <p:nvPr/>
        </p:nvCxnSpPr>
        <p:spPr>
          <a:xfrm>
            <a:off x="825604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Gerader Verbinder 114"/>
          <p:cNvCxnSpPr>
            <a:stCxn id="109" idx="4"/>
            <a:endCxn id="107" idx="0"/>
          </p:cNvCxnSpPr>
          <p:nvPr/>
        </p:nvCxnSpPr>
        <p:spPr>
          <a:xfrm>
            <a:off x="905185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Gerader Verbinder 115"/>
          <p:cNvCxnSpPr>
            <a:stCxn id="106" idx="6"/>
            <a:endCxn id="107" idx="2"/>
          </p:cNvCxnSpPr>
          <p:nvPr/>
        </p:nvCxnSpPr>
        <p:spPr>
          <a:xfrm>
            <a:off x="8388191" y="323467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Gerader Verbinder 116"/>
          <p:cNvCxnSpPr>
            <a:stCxn id="108" idx="5"/>
            <a:endCxn id="107" idx="1"/>
          </p:cNvCxnSpPr>
          <p:nvPr/>
        </p:nvCxnSpPr>
        <p:spPr>
          <a:xfrm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Gerader Verbinder 117"/>
          <p:cNvCxnSpPr>
            <a:stCxn id="106" idx="7"/>
            <a:endCxn id="109" idx="3"/>
          </p:cNvCxnSpPr>
          <p:nvPr/>
        </p:nvCxnSpPr>
        <p:spPr>
          <a:xfrm flipV="1"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feld 118"/>
          <p:cNvSpPr txBox="1"/>
          <p:nvPr/>
        </p:nvSpPr>
        <p:spPr>
          <a:xfrm>
            <a:off x="7484966" y="1114840"/>
            <a:ext cx="2337955" cy="46576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dirty="0" smtClean="0"/>
              <a:t>Find 4-truss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262992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/>
          </a:p>
        </p:txBody>
      </p:sp>
      <p:sp>
        <p:nvSpPr>
          <p:cNvPr id="30" name="Abgerundetes Rechteck 29"/>
          <p:cNvSpPr/>
          <p:nvPr/>
        </p:nvSpPr>
        <p:spPr>
          <a:xfrm>
            <a:off x="594561" y="1211391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Read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6" name="Abgerundetes Rechteck 55"/>
          <p:cNvSpPr/>
          <p:nvPr/>
        </p:nvSpPr>
        <p:spPr>
          <a:xfrm>
            <a:off x="594561" y="221323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degrees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30" idx="2"/>
            <a:endCxn id="56" idx="0"/>
          </p:cNvCxnSpPr>
          <p:nvPr/>
        </p:nvCxnSpPr>
        <p:spPr>
          <a:xfrm>
            <a:off x="1642903" y="1723367"/>
            <a:ext cx="0" cy="4898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Abgerundetes Rechteck 72"/>
          <p:cNvSpPr/>
          <p:nvPr/>
        </p:nvSpPr>
        <p:spPr>
          <a:xfrm>
            <a:off x="594561" y="3220655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Calculate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4" name="Gerade Verbindung mit Pfeil 73"/>
          <p:cNvCxnSpPr>
            <a:stCxn id="56" idx="2"/>
            <a:endCxn id="73" idx="0"/>
          </p:cNvCxnSpPr>
          <p:nvPr/>
        </p:nvCxnSpPr>
        <p:spPr>
          <a:xfrm>
            <a:off x="1642903" y="2725208"/>
            <a:ext cx="0" cy="49544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itel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</p:spPr>
        <p:txBody>
          <a:bodyPr/>
          <a:lstStyle/>
          <a:p>
            <a:r>
              <a:rPr lang="de-DE" dirty="0" smtClean="0"/>
              <a:t>Implementation – Find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120" name="Ellipse 119"/>
          <p:cNvSpPr/>
          <p:nvPr/>
        </p:nvSpPr>
        <p:spPr>
          <a:xfrm>
            <a:off x="812388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21" name="Ellipse 120"/>
          <p:cNvSpPr/>
          <p:nvPr/>
        </p:nvSpPr>
        <p:spPr>
          <a:xfrm>
            <a:off x="891969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22" name="Ellipse 121"/>
          <p:cNvSpPr/>
          <p:nvPr/>
        </p:nvSpPr>
        <p:spPr>
          <a:xfrm>
            <a:off x="812388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23" name="Ellipse 122"/>
          <p:cNvSpPr/>
          <p:nvPr/>
        </p:nvSpPr>
        <p:spPr>
          <a:xfrm>
            <a:off x="891969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124" name="Ellipse 123"/>
          <p:cNvSpPr/>
          <p:nvPr/>
        </p:nvSpPr>
        <p:spPr>
          <a:xfrm>
            <a:off x="8521793" y="161969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125" name="Gerader Verbinder 124"/>
          <p:cNvCxnSpPr>
            <a:stCxn id="122" idx="0"/>
            <a:endCxn id="124" idx="3"/>
          </p:cNvCxnSpPr>
          <p:nvPr/>
        </p:nvCxnSpPr>
        <p:spPr>
          <a:xfrm flipV="1">
            <a:off x="8256040" y="1847546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Gerader Verbinder 125"/>
          <p:cNvCxnSpPr>
            <a:stCxn id="123" idx="0"/>
            <a:endCxn id="124" idx="5"/>
          </p:cNvCxnSpPr>
          <p:nvPr/>
        </p:nvCxnSpPr>
        <p:spPr>
          <a:xfrm flipH="1" flipV="1">
            <a:off x="8747390" y="1847546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Gerader Verbinder 126"/>
          <p:cNvCxnSpPr>
            <a:stCxn id="122" idx="6"/>
            <a:endCxn id="123" idx="2"/>
          </p:cNvCxnSpPr>
          <p:nvPr/>
        </p:nvCxnSpPr>
        <p:spPr>
          <a:xfrm>
            <a:off x="8388191" y="249299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Gerader Verbinder 127"/>
          <p:cNvCxnSpPr>
            <a:stCxn id="122" idx="4"/>
            <a:endCxn id="120" idx="0"/>
          </p:cNvCxnSpPr>
          <p:nvPr/>
        </p:nvCxnSpPr>
        <p:spPr>
          <a:xfrm>
            <a:off x="825604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Gerader Verbinder 128"/>
          <p:cNvCxnSpPr>
            <a:stCxn id="123" idx="4"/>
            <a:endCxn id="121" idx="0"/>
          </p:cNvCxnSpPr>
          <p:nvPr/>
        </p:nvCxnSpPr>
        <p:spPr>
          <a:xfrm>
            <a:off x="905185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Gerader Verbinder 129"/>
          <p:cNvCxnSpPr>
            <a:stCxn id="120" idx="6"/>
            <a:endCxn id="121" idx="2"/>
          </p:cNvCxnSpPr>
          <p:nvPr/>
        </p:nvCxnSpPr>
        <p:spPr>
          <a:xfrm>
            <a:off x="8388191" y="323467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Gerader Verbinder 130"/>
          <p:cNvCxnSpPr>
            <a:stCxn id="122" idx="5"/>
            <a:endCxn id="121" idx="1"/>
          </p:cNvCxnSpPr>
          <p:nvPr/>
        </p:nvCxnSpPr>
        <p:spPr>
          <a:xfrm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Gerader Verbinder 131"/>
          <p:cNvCxnSpPr>
            <a:stCxn id="120" idx="7"/>
            <a:endCxn id="123" idx="3"/>
          </p:cNvCxnSpPr>
          <p:nvPr/>
        </p:nvCxnSpPr>
        <p:spPr>
          <a:xfrm flipV="1"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feld 132"/>
          <p:cNvSpPr txBox="1"/>
          <p:nvPr/>
        </p:nvSpPr>
        <p:spPr>
          <a:xfrm>
            <a:off x="7484966" y="1114840"/>
            <a:ext cx="2337955" cy="46576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dirty="0" smtClean="0"/>
              <a:t>Find 4-truss</a:t>
            </a:r>
            <a:endParaRPr lang="en-US" sz="2400" dirty="0" smtClean="0"/>
          </a:p>
        </p:txBody>
      </p:sp>
      <p:sp>
        <p:nvSpPr>
          <p:cNvPr id="134" name="Ellipse 133"/>
          <p:cNvSpPr/>
          <p:nvPr/>
        </p:nvSpPr>
        <p:spPr>
          <a:xfrm>
            <a:off x="7051629" y="44815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35" name="Ellipse 134"/>
          <p:cNvSpPr/>
          <p:nvPr/>
        </p:nvSpPr>
        <p:spPr>
          <a:xfrm>
            <a:off x="7847439" y="44815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136" name="Ellipse 135"/>
          <p:cNvSpPr/>
          <p:nvPr/>
        </p:nvSpPr>
        <p:spPr>
          <a:xfrm>
            <a:off x="7449534" y="374168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137" name="Gerader Verbinder 136"/>
          <p:cNvCxnSpPr>
            <a:stCxn id="134" idx="0"/>
            <a:endCxn id="136" idx="3"/>
          </p:cNvCxnSpPr>
          <p:nvPr/>
        </p:nvCxnSpPr>
        <p:spPr>
          <a:xfrm flipV="1">
            <a:off x="7183781" y="3969538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Gerader Verbinder 137"/>
          <p:cNvCxnSpPr>
            <a:stCxn id="135" idx="0"/>
            <a:endCxn id="136" idx="5"/>
          </p:cNvCxnSpPr>
          <p:nvPr/>
        </p:nvCxnSpPr>
        <p:spPr>
          <a:xfrm flipH="1" flipV="1">
            <a:off x="7675131" y="3969538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Gerader Verbinder 138"/>
          <p:cNvCxnSpPr>
            <a:stCxn id="134" idx="6"/>
            <a:endCxn id="135" idx="2"/>
          </p:cNvCxnSpPr>
          <p:nvPr/>
        </p:nvCxnSpPr>
        <p:spPr>
          <a:xfrm>
            <a:off x="7315932" y="4614987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Ellipse 139"/>
          <p:cNvSpPr/>
          <p:nvPr/>
        </p:nvSpPr>
        <p:spPr>
          <a:xfrm>
            <a:off x="8521793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41" name="Ellipse 140"/>
          <p:cNvSpPr/>
          <p:nvPr/>
        </p:nvSpPr>
        <p:spPr>
          <a:xfrm>
            <a:off x="9317603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42" name="Ellipse 141"/>
          <p:cNvSpPr/>
          <p:nvPr/>
        </p:nvSpPr>
        <p:spPr>
          <a:xfrm>
            <a:off x="8919698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43" name="Gerader Verbinder 142"/>
          <p:cNvCxnSpPr>
            <a:stCxn id="140" idx="0"/>
            <a:endCxn id="142" idx="3"/>
          </p:cNvCxnSpPr>
          <p:nvPr/>
        </p:nvCxnSpPr>
        <p:spPr>
          <a:xfrm flipV="1">
            <a:off x="8653945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Gerader Verbinder 143"/>
          <p:cNvCxnSpPr>
            <a:stCxn id="141" idx="0"/>
            <a:endCxn id="142" idx="5"/>
          </p:cNvCxnSpPr>
          <p:nvPr/>
        </p:nvCxnSpPr>
        <p:spPr>
          <a:xfrm flipH="1" flipV="1">
            <a:off x="9145295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Gerader Verbinder 144"/>
          <p:cNvCxnSpPr>
            <a:stCxn id="140" idx="6"/>
            <a:endCxn id="141" idx="2"/>
          </p:cNvCxnSpPr>
          <p:nvPr/>
        </p:nvCxnSpPr>
        <p:spPr>
          <a:xfrm>
            <a:off x="8786096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Ellipse 145"/>
          <p:cNvSpPr/>
          <p:nvPr/>
        </p:nvSpPr>
        <p:spPr>
          <a:xfrm>
            <a:off x="9946956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47" name="Ellipse 146"/>
          <p:cNvSpPr/>
          <p:nvPr/>
        </p:nvSpPr>
        <p:spPr>
          <a:xfrm>
            <a:off x="10742766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48" name="Ellipse 147"/>
          <p:cNvSpPr/>
          <p:nvPr/>
        </p:nvSpPr>
        <p:spPr>
          <a:xfrm>
            <a:off x="10344861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49" name="Gerader Verbinder 148"/>
          <p:cNvCxnSpPr>
            <a:stCxn id="146" idx="0"/>
            <a:endCxn id="148" idx="3"/>
          </p:cNvCxnSpPr>
          <p:nvPr/>
        </p:nvCxnSpPr>
        <p:spPr>
          <a:xfrm flipV="1">
            <a:off x="10079108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Gerader Verbinder 149"/>
          <p:cNvCxnSpPr>
            <a:stCxn id="147" idx="0"/>
            <a:endCxn id="148" idx="5"/>
          </p:cNvCxnSpPr>
          <p:nvPr/>
        </p:nvCxnSpPr>
        <p:spPr>
          <a:xfrm flipH="1" flipV="1">
            <a:off x="10570458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Gerader Verbinder 150"/>
          <p:cNvCxnSpPr>
            <a:stCxn id="146" idx="6"/>
            <a:endCxn id="147" idx="2"/>
          </p:cNvCxnSpPr>
          <p:nvPr/>
        </p:nvCxnSpPr>
        <p:spPr>
          <a:xfrm>
            <a:off x="10211259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Ellipse 151"/>
          <p:cNvSpPr/>
          <p:nvPr/>
        </p:nvSpPr>
        <p:spPr>
          <a:xfrm>
            <a:off x="7819428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53" name="Ellipse 152"/>
          <p:cNvSpPr/>
          <p:nvPr/>
        </p:nvSpPr>
        <p:spPr>
          <a:xfrm>
            <a:off x="8615238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54" name="Ellipse 153"/>
          <p:cNvSpPr/>
          <p:nvPr/>
        </p:nvSpPr>
        <p:spPr>
          <a:xfrm>
            <a:off x="8217333" y="5010919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55" name="Gerader Verbinder 154"/>
          <p:cNvCxnSpPr>
            <a:stCxn id="152" idx="0"/>
            <a:endCxn id="154" idx="3"/>
          </p:cNvCxnSpPr>
          <p:nvPr/>
        </p:nvCxnSpPr>
        <p:spPr>
          <a:xfrm flipV="1">
            <a:off x="7951580" y="5238772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Gerader Verbinder 155"/>
          <p:cNvCxnSpPr>
            <a:stCxn id="153" idx="0"/>
            <a:endCxn id="154" idx="5"/>
          </p:cNvCxnSpPr>
          <p:nvPr/>
        </p:nvCxnSpPr>
        <p:spPr>
          <a:xfrm flipH="1" flipV="1">
            <a:off x="8442930" y="5238772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Gerader Verbinder 156"/>
          <p:cNvCxnSpPr>
            <a:stCxn id="152" idx="6"/>
            <a:endCxn id="153" idx="2"/>
          </p:cNvCxnSpPr>
          <p:nvPr/>
        </p:nvCxnSpPr>
        <p:spPr>
          <a:xfrm>
            <a:off x="8083731" y="5884221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Ellipse 157"/>
          <p:cNvSpPr/>
          <p:nvPr/>
        </p:nvSpPr>
        <p:spPr>
          <a:xfrm>
            <a:off x="9283298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59" name="Ellipse 158"/>
          <p:cNvSpPr/>
          <p:nvPr/>
        </p:nvSpPr>
        <p:spPr>
          <a:xfrm>
            <a:off x="10079108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60" name="Ellipse 159"/>
          <p:cNvSpPr/>
          <p:nvPr/>
        </p:nvSpPr>
        <p:spPr>
          <a:xfrm>
            <a:off x="9681203" y="500542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cxnSp>
        <p:nvCxnSpPr>
          <p:cNvPr id="161" name="Gerader Verbinder 160"/>
          <p:cNvCxnSpPr>
            <a:stCxn id="158" idx="0"/>
            <a:endCxn id="160" idx="3"/>
          </p:cNvCxnSpPr>
          <p:nvPr/>
        </p:nvCxnSpPr>
        <p:spPr>
          <a:xfrm flipV="1">
            <a:off x="9415450" y="523328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Gerader Verbinder 161"/>
          <p:cNvCxnSpPr>
            <a:stCxn id="159" idx="0"/>
            <a:endCxn id="160" idx="5"/>
          </p:cNvCxnSpPr>
          <p:nvPr/>
        </p:nvCxnSpPr>
        <p:spPr>
          <a:xfrm flipH="1" flipV="1">
            <a:off x="9906800" y="523328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Gerader Verbinder 162"/>
          <p:cNvCxnSpPr>
            <a:stCxn id="158" idx="6"/>
            <a:endCxn id="159" idx="2"/>
          </p:cNvCxnSpPr>
          <p:nvPr/>
        </p:nvCxnSpPr>
        <p:spPr>
          <a:xfrm>
            <a:off x="9547601" y="587873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5251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16E3C-68BE-4BCC-A321-4D03DA8DD8E7}" type="datetime1">
              <a:rPr lang="en-US" smtClean="0"/>
              <a:t>7/13/2015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and Flink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/>
          </a:p>
        </p:txBody>
      </p:sp>
      <p:sp>
        <p:nvSpPr>
          <p:cNvPr id="30" name="Abgerundetes Rechteck 29"/>
          <p:cNvSpPr/>
          <p:nvPr/>
        </p:nvSpPr>
        <p:spPr>
          <a:xfrm>
            <a:off x="594561" y="1211391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Read </a:t>
            </a:r>
            <a:r>
              <a:rPr lang="de-DE" dirty="0" err="1" smtClean="0">
                <a:solidFill>
                  <a:schemeClr val="tx1"/>
                </a:solidFill>
              </a:rPr>
              <a:t>graph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6" name="Abgerundetes Rechteck 55"/>
          <p:cNvSpPr/>
          <p:nvPr/>
        </p:nvSpPr>
        <p:spPr>
          <a:xfrm>
            <a:off x="594561" y="2213232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degrees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" name="Gerade Verbindung mit Pfeil 6"/>
          <p:cNvCxnSpPr>
            <a:stCxn id="30" idx="2"/>
            <a:endCxn id="56" idx="0"/>
          </p:cNvCxnSpPr>
          <p:nvPr/>
        </p:nvCxnSpPr>
        <p:spPr>
          <a:xfrm>
            <a:off x="1642903" y="1723367"/>
            <a:ext cx="0" cy="4898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Abgerundetes Rechteck 72"/>
          <p:cNvSpPr/>
          <p:nvPr/>
        </p:nvSpPr>
        <p:spPr>
          <a:xfrm>
            <a:off x="594561" y="3220655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Calculate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triangles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4" name="Gerade Verbindung mit Pfeil 73"/>
          <p:cNvCxnSpPr>
            <a:stCxn id="56" idx="2"/>
            <a:endCxn id="73" idx="0"/>
          </p:cNvCxnSpPr>
          <p:nvPr/>
        </p:nvCxnSpPr>
        <p:spPr>
          <a:xfrm>
            <a:off x="1642903" y="2725208"/>
            <a:ext cx="0" cy="49544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itel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</p:spPr>
        <p:txBody>
          <a:bodyPr/>
          <a:lstStyle/>
          <a:p>
            <a:r>
              <a:rPr lang="de-DE" dirty="0" smtClean="0"/>
              <a:t>Implementation – Find </a:t>
            </a:r>
            <a:r>
              <a:rPr lang="de-DE" dirty="0" err="1" smtClean="0"/>
              <a:t>Truss</a:t>
            </a:r>
            <a:endParaRPr lang="en-US" dirty="0"/>
          </a:p>
        </p:txBody>
      </p:sp>
      <p:sp>
        <p:nvSpPr>
          <p:cNvPr id="76" name="Ellipse 75"/>
          <p:cNvSpPr/>
          <p:nvPr/>
        </p:nvSpPr>
        <p:spPr>
          <a:xfrm>
            <a:off x="812388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77" name="Ellipse 76"/>
          <p:cNvSpPr/>
          <p:nvPr/>
        </p:nvSpPr>
        <p:spPr>
          <a:xfrm>
            <a:off x="8919698" y="310120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78" name="Ellipse 77"/>
          <p:cNvSpPr/>
          <p:nvPr/>
        </p:nvSpPr>
        <p:spPr>
          <a:xfrm>
            <a:off x="812388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79" name="Ellipse 78"/>
          <p:cNvSpPr/>
          <p:nvPr/>
        </p:nvSpPr>
        <p:spPr>
          <a:xfrm>
            <a:off x="8919698" y="2359522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80" name="Ellipse 79"/>
          <p:cNvSpPr/>
          <p:nvPr/>
        </p:nvSpPr>
        <p:spPr>
          <a:xfrm>
            <a:off x="8521793" y="1619693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81" name="Gerader Verbinder 80"/>
          <p:cNvCxnSpPr>
            <a:stCxn id="78" idx="0"/>
            <a:endCxn id="80" idx="3"/>
          </p:cNvCxnSpPr>
          <p:nvPr/>
        </p:nvCxnSpPr>
        <p:spPr>
          <a:xfrm flipV="1">
            <a:off x="8256040" y="1847546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Gerader Verbinder 81"/>
          <p:cNvCxnSpPr>
            <a:stCxn id="79" idx="0"/>
            <a:endCxn id="80" idx="5"/>
          </p:cNvCxnSpPr>
          <p:nvPr/>
        </p:nvCxnSpPr>
        <p:spPr>
          <a:xfrm flipH="1" flipV="1">
            <a:off x="8747390" y="1847546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78" idx="6"/>
            <a:endCxn id="79" idx="2"/>
          </p:cNvCxnSpPr>
          <p:nvPr/>
        </p:nvCxnSpPr>
        <p:spPr>
          <a:xfrm>
            <a:off x="8388191" y="249299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Gerader Verbinder 83"/>
          <p:cNvCxnSpPr>
            <a:stCxn id="78" idx="4"/>
            <a:endCxn id="76" idx="0"/>
          </p:cNvCxnSpPr>
          <p:nvPr/>
        </p:nvCxnSpPr>
        <p:spPr>
          <a:xfrm>
            <a:off x="825604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79" idx="4"/>
            <a:endCxn id="77" idx="0"/>
          </p:cNvCxnSpPr>
          <p:nvPr/>
        </p:nvCxnSpPr>
        <p:spPr>
          <a:xfrm>
            <a:off x="9051850" y="2626468"/>
            <a:ext cx="0" cy="474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Gerader Verbinder 85"/>
          <p:cNvCxnSpPr>
            <a:stCxn id="76" idx="6"/>
            <a:endCxn id="77" idx="2"/>
          </p:cNvCxnSpPr>
          <p:nvPr/>
        </p:nvCxnSpPr>
        <p:spPr>
          <a:xfrm>
            <a:off x="8388191" y="3234675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78" idx="5"/>
            <a:endCxn id="77" idx="1"/>
          </p:cNvCxnSpPr>
          <p:nvPr/>
        </p:nvCxnSpPr>
        <p:spPr>
          <a:xfrm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Gerader Verbinder 87"/>
          <p:cNvCxnSpPr>
            <a:stCxn id="76" idx="7"/>
            <a:endCxn id="79" idx="3"/>
          </p:cNvCxnSpPr>
          <p:nvPr/>
        </p:nvCxnSpPr>
        <p:spPr>
          <a:xfrm flipV="1">
            <a:off x="8349485" y="2587375"/>
            <a:ext cx="608919" cy="552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feld 88"/>
          <p:cNvSpPr txBox="1"/>
          <p:nvPr/>
        </p:nvSpPr>
        <p:spPr>
          <a:xfrm>
            <a:off x="7484966" y="1114840"/>
            <a:ext cx="2337955" cy="465760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400" dirty="0" smtClean="0"/>
              <a:t>Find 4-truss</a:t>
            </a:r>
            <a:endParaRPr lang="en-US" sz="2400" dirty="0" smtClean="0"/>
          </a:p>
        </p:txBody>
      </p:sp>
      <p:sp>
        <p:nvSpPr>
          <p:cNvPr id="90" name="Ellipse 89"/>
          <p:cNvSpPr/>
          <p:nvPr/>
        </p:nvSpPr>
        <p:spPr>
          <a:xfrm>
            <a:off x="7051629" y="44815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91" name="Ellipse 90"/>
          <p:cNvSpPr/>
          <p:nvPr/>
        </p:nvSpPr>
        <p:spPr>
          <a:xfrm>
            <a:off x="7847439" y="4481514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sp>
        <p:nvSpPr>
          <p:cNvPr id="92" name="Ellipse 91"/>
          <p:cNvSpPr/>
          <p:nvPr/>
        </p:nvSpPr>
        <p:spPr>
          <a:xfrm>
            <a:off x="7449534" y="3741685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1</a:t>
            </a:r>
            <a:endParaRPr lang="en-US" b="1" dirty="0"/>
          </a:p>
        </p:txBody>
      </p:sp>
      <p:cxnSp>
        <p:nvCxnSpPr>
          <p:cNvPr id="93" name="Gerader Verbinder 92"/>
          <p:cNvCxnSpPr>
            <a:stCxn id="90" idx="0"/>
            <a:endCxn id="92" idx="3"/>
          </p:cNvCxnSpPr>
          <p:nvPr/>
        </p:nvCxnSpPr>
        <p:spPr>
          <a:xfrm flipV="1">
            <a:off x="7183781" y="3969538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91" idx="0"/>
            <a:endCxn id="92" idx="5"/>
          </p:cNvCxnSpPr>
          <p:nvPr/>
        </p:nvCxnSpPr>
        <p:spPr>
          <a:xfrm flipH="1" flipV="1">
            <a:off x="7675131" y="3969538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0" idx="6"/>
            <a:endCxn id="91" idx="2"/>
          </p:cNvCxnSpPr>
          <p:nvPr/>
        </p:nvCxnSpPr>
        <p:spPr>
          <a:xfrm>
            <a:off x="7315932" y="4614987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Ellipse 95"/>
          <p:cNvSpPr/>
          <p:nvPr/>
        </p:nvSpPr>
        <p:spPr>
          <a:xfrm>
            <a:off x="8521793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97" name="Ellipse 96"/>
          <p:cNvSpPr/>
          <p:nvPr/>
        </p:nvSpPr>
        <p:spPr>
          <a:xfrm>
            <a:off x="9317603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98" name="Ellipse 97"/>
          <p:cNvSpPr/>
          <p:nvPr/>
        </p:nvSpPr>
        <p:spPr>
          <a:xfrm>
            <a:off x="8919698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99" name="Gerader Verbinder 98"/>
          <p:cNvCxnSpPr>
            <a:stCxn id="96" idx="0"/>
            <a:endCxn id="98" idx="3"/>
          </p:cNvCxnSpPr>
          <p:nvPr/>
        </p:nvCxnSpPr>
        <p:spPr>
          <a:xfrm flipV="1">
            <a:off x="8653945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/>
          <p:cNvCxnSpPr>
            <a:stCxn id="97" idx="0"/>
            <a:endCxn id="98" idx="5"/>
          </p:cNvCxnSpPr>
          <p:nvPr/>
        </p:nvCxnSpPr>
        <p:spPr>
          <a:xfrm flipH="1" flipV="1">
            <a:off x="9145295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/>
          <p:cNvCxnSpPr>
            <a:stCxn id="96" idx="6"/>
            <a:endCxn id="97" idx="2"/>
          </p:cNvCxnSpPr>
          <p:nvPr/>
        </p:nvCxnSpPr>
        <p:spPr>
          <a:xfrm>
            <a:off x="8786096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Ellipse 101"/>
          <p:cNvSpPr/>
          <p:nvPr/>
        </p:nvSpPr>
        <p:spPr>
          <a:xfrm>
            <a:off x="9946956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3" name="Ellipse 102"/>
          <p:cNvSpPr/>
          <p:nvPr/>
        </p:nvSpPr>
        <p:spPr>
          <a:xfrm>
            <a:off x="10742766" y="447683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sp>
        <p:nvSpPr>
          <p:cNvPr id="104" name="Ellipse 103"/>
          <p:cNvSpPr/>
          <p:nvPr/>
        </p:nvSpPr>
        <p:spPr>
          <a:xfrm>
            <a:off x="10344861" y="373700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05" name="Gerader Verbinder 104"/>
          <p:cNvCxnSpPr>
            <a:stCxn id="102" idx="0"/>
            <a:endCxn id="104" idx="3"/>
          </p:cNvCxnSpPr>
          <p:nvPr/>
        </p:nvCxnSpPr>
        <p:spPr>
          <a:xfrm flipV="1">
            <a:off x="10079108" y="396486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Gerader Verbinder 105"/>
          <p:cNvCxnSpPr>
            <a:stCxn id="103" idx="0"/>
            <a:endCxn id="104" idx="5"/>
          </p:cNvCxnSpPr>
          <p:nvPr/>
        </p:nvCxnSpPr>
        <p:spPr>
          <a:xfrm flipH="1" flipV="1">
            <a:off x="10570458" y="396486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Gerader Verbinder 106"/>
          <p:cNvCxnSpPr>
            <a:stCxn id="102" idx="6"/>
            <a:endCxn id="103" idx="2"/>
          </p:cNvCxnSpPr>
          <p:nvPr/>
        </p:nvCxnSpPr>
        <p:spPr>
          <a:xfrm>
            <a:off x="10211259" y="461031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Ellipse 107"/>
          <p:cNvSpPr/>
          <p:nvPr/>
        </p:nvSpPr>
        <p:spPr>
          <a:xfrm>
            <a:off x="7819428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09" name="Ellipse 108"/>
          <p:cNvSpPr/>
          <p:nvPr/>
        </p:nvSpPr>
        <p:spPr>
          <a:xfrm>
            <a:off x="8615238" y="575074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10" name="Ellipse 109"/>
          <p:cNvSpPr/>
          <p:nvPr/>
        </p:nvSpPr>
        <p:spPr>
          <a:xfrm>
            <a:off x="8217333" y="5010919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2</a:t>
            </a:r>
            <a:endParaRPr lang="en-US" b="1" dirty="0"/>
          </a:p>
        </p:txBody>
      </p:sp>
      <p:cxnSp>
        <p:nvCxnSpPr>
          <p:cNvPr id="111" name="Gerader Verbinder 110"/>
          <p:cNvCxnSpPr>
            <a:stCxn id="108" idx="0"/>
            <a:endCxn id="110" idx="3"/>
          </p:cNvCxnSpPr>
          <p:nvPr/>
        </p:nvCxnSpPr>
        <p:spPr>
          <a:xfrm flipV="1">
            <a:off x="7951580" y="5238772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Gerader Verbinder 111"/>
          <p:cNvCxnSpPr>
            <a:stCxn id="109" idx="0"/>
            <a:endCxn id="110" idx="5"/>
          </p:cNvCxnSpPr>
          <p:nvPr/>
        </p:nvCxnSpPr>
        <p:spPr>
          <a:xfrm flipH="1" flipV="1">
            <a:off x="8442930" y="5238772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Gerader Verbinder 112"/>
          <p:cNvCxnSpPr>
            <a:stCxn id="108" idx="6"/>
            <a:endCxn id="109" idx="2"/>
          </p:cNvCxnSpPr>
          <p:nvPr/>
        </p:nvCxnSpPr>
        <p:spPr>
          <a:xfrm>
            <a:off x="8083731" y="5884221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Ellipse 113"/>
          <p:cNvSpPr/>
          <p:nvPr/>
        </p:nvSpPr>
        <p:spPr>
          <a:xfrm>
            <a:off x="9283298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5</a:t>
            </a:r>
            <a:endParaRPr lang="en-US" b="1" dirty="0"/>
          </a:p>
        </p:txBody>
      </p:sp>
      <p:sp>
        <p:nvSpPr>
          <p:cNvPr id="115" name="Ellipse 114"/>
          <p:cNvSpPr/>
          <p:nvPr/>
        </p:nvSpPr>
        <p:spPr>
          <a:xfrm>
            <a:off x="10079108" y="5745257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4</a:t>
            </a:r>
            <a:endParaRPr lang="en-US" b="1" dirty="0"/>
          </a:p>
        </p:txBody>
      </p:sp>
      <p:sp>
        <p:nvSpPr>
          <p:cNvPr id="116" name="Ellipse 115"/>
          <p:cNvSpPr/>
          <p:nvPr/>
        </p:nvSpPr>
        <p:spPr>
          <a:xfrm>
            <a:off x="9681203" y="5005428"/>
            <a:ext cx="264303" cy="2669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3</a:t>
            </a:r>
            <a:endParaRPr lang="en-US" b="1" dirty="0"/>
          </a:p>
        </p:txBody>
      </p:sp>
      <p:cxnSp>
        <p:nvCxnSpPr>
          <p:cNvPr id="117" name="Gerader Verbinder 116"/>
          <p:cNvCxnSpPr>
            <a:stCxn id="114" idx="0"/>
            <a:endCxn id="116" idx="3"/>
          </p:cNvCxnSpPr>
          <p:nvPr/>
        </p:nvCxnSpPr>
        <p:spPr>
          <a:xfrm flipV="1">
            <a:off x="9415450" y="5233281"/>
            <a:ext cx="304459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Gerader Verbinder 117"/>
          <p:cNvCxnSpPr>
            <a:stCxn id="115" idx="0"/>
            <a:endCxn id="116" idx="5"/>
          </p:cNvCxnSpPr>
          <p:nvPr/>
        </p:nvCxnSpPr>
        <p:spPr>
          <a:xfrm flipH="1" flipV="1">
            <a:off x="9906800" y="5233281"/>
            <a:ext cx="304460" cy="5119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Gerader Verbinder 118"/>
          <p:cNvCxnSpPr>
            <a:stCxn id="114" idx="6"/>
            <a:endCxn id="115" idx="2"/>
          </p:cNvCxnSpPr>
          <p:nvPr/>
        </p:nvCxnSpPr>
        <p:spPr>
          <a:xfrm>
            <a:off x="9547601" y="5878730"/>
            <a:ext cx="53150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Abgerundetes Rechteck 54"/>
          <p:cNvSpPr/>
          <p:nvPr/>
        </p:nvSpPr>
        <p:spPr>
          <a:xfrm>
            <a:off x="594561" y="4232748"/>
            <a:ext cx="2096684" cy="511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 </a:t>
            </a:r>
            <a:r>
              <a:rPr lang="de-DE" dirty="0" err="1" smtClean="0">
                <a:solidFill>
                  <a:schemeClr val="tx1"/>
                </a:solidFill>
              </a:rPr>
              <a:t>triangle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count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7" name="Gerade Verbindung mit Pfeil 56"/>
          <p:cNvCxnSpPr>
            <a:stCxn id="73" idx="2"/>
            <a:endCxn id="55" idx="0"/>
          </p:cNvCxnSpPr>
          <p:nvPr/>
        </p:nvCxnSpPr>
        <p:spPr>
          <a:xfrm>
            <a:off x="1642903" y="3732631"/>
            <a:ext cx="0" cy="5001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feld 59"/>
          <p:cNvSpPr txBox="1"/>
          <p:nvPr/>
        </p:nvSpPr>
        <p:spPr>
          <a:xfrm>
            <a:off x="6982001" y="402342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1</a:t>
            </a:r>
            <a:endParaRPr lang="en-US" b="1" dirty="0" smtClean="0"/>
          </a:p>
        </p:txBody>
      </p:sp>
      <p:sp>
        <p:nvSpPr>
          <p:cNvPr id="61" name="Textfeld 60"/>
          <p:cNvSpPr txBox="1"/>
          <p:nvPr/>
        </p:nvSpPr>
        <p:spPr>
          <a:xfrm>
            <a:off x="7841579" y="403438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1</a:t>
            </a:r>
            <a:endParaRPr lang="en-US" b="1" dirty="0" smtClean="0"/>
          </a:p>
        </p:txBody>
      </p:sp>
      <p:sp>
        <p:nvSpPr>
          <p:cNvPr id="62" name="Textfeld 61"/>
          <p:cNvSpPr txBox="1"/>
          <p:nvPr/>
        </p:nvSpPr>
        <p:spPr>
          <a:xfrm>
            <a:off x="7408115" y="4669141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3" name="Textfeld 62"/>
          <p:cNvSpPr txBox="1"/>
          <p:nvPr/>
        </p:nvSpPr>
        <p:spPr>
          <a:xfrm>
            <a:off x="8453851" y="399835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4" name="Textfeld 63"/>
          <p:cNvSpPr txBox="1"/>
          <p:nvPr/>
        </p:nvSpPr>
        <p:spPr>
          <a:xfrm>
            <a:off x="9313429" y="400931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5" name="Textfeld 64"/>
          <p:cNvSpPr txBox="1"/>
          <p:nvPr/>
        </p:nvSpPr>
        <p:spPr>
          <a:xfrm>
            <a:off x="8879965" y="464407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6" name="Textfeld 65"/>
          <p:cNvSpPr txBox="1"/>
          <p:nvPr/>
        </p:nvSpPr>
        <p:spPr>
          <a:xfrm>
            <a:off x="9904951" y="3988813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67" name="Textfeld 66"/>
          <p:cNvSpPr txBox="1"/>
          <p:nvPr/>
        </p:nvSpPr>
        <p:spPr>
          <a:xfrm>
            <a:off x="10764529" y="399977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8" name="Textfeld 67"/>
          <p:cNvSpPr txBox="1"/>
          <p:nvPr/>
        </p:nvSpPr>
        <p:spPr>
          <a:xfrm>
            <a:off x="10331065" y="463453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69" name="Textfeld 68"/>
          <p:cNvSpPr txBox="1"/>
          <p:nvPr/>
        </p:nvSpPr>
        <p:spPr>
          <a:xfrm>
            <a:off x="7778125" y="5258136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3</a:t>
            </a:r>
            <a:endParaRPr lang="en-US" b="1" dirty="0" smtClean="0"/>
          </a:p>
        </p:txBody>
      </p:sp>
      <p:sp>
        <p:nvSpPr>
          <p:cNvPr id="70" name="Textfeld 69"/>
          <p:cNvSpPr txBox="1"/>
          <p:nvPr/>
        </p:nvSpPr>
        <p:spPr>
          <a:xfrm>
            <a:off x="8637703" y="526909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71" name="Textfeld 70"/>
          <p:cNvSpPr txBox="1"/>
          <p:nvPr/>
        </p:nvSpPr>
        <p:spPr>
          <a:xfrm>
            <a:off x="8204239" y="5903855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72" name="Textfeld 71"/>
          <p:cNvSpPr txBox="1"/>
          <p:nvPr/>
        </p:nvSpPr>
        <p:spPr>
          <a:xfrm>
            <a:off x="9220428" y="5237383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0" name="Textfeld 119"/>
          <p:cNvSpPr txBox="1"/>
          <p:nvPr/>
        </p:nvSpPr>
        <p:spPr>
          <a:xfrm>
            <a:off x="10080006" y="524834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  <p:sp>
        <p:nvSpPr>
          <p:cNvPr id="121" name="Textfeld 120"/>
          <p:cNvSpPr txBox="1"/>
          <p:nvPr/>
        </p:nvSpPr>
        <p:spPr>
          <a:xfrm>
            <a:off x="9646542" y="5883102"/>
            <a:ext cx="342312" cy="38229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b="1" dirty="0" smtClean="0"/>
              <a:t>2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247060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Custom 2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>
        <a:noAutofit/>
      </a:bodyPr>
      <a:lstStyle>
        <a:defPPr algn="ctr"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_hpi_cgs_wide_v2.potx" id="{FD51A2B3-DE68-4559-AB0F-9B08F2E12C85}" vid="{FB634F75-F9E5-407F-B675-EBA8F6262F0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3446</Words>
  <Application>Microsoft Office PowerPoint</Application>
  <PresentationFormat>Breitbild</PresentationFormat>
  <Paragraphs>969</Paragraphs>
  <Slides>44</Slides>
  <Notes>34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44</vt:i4>
      </vt:variant>
    </vt:vector>
  </HeadingPairs>
  <TitlesOfParts>
    <vt:vector size="50" baseType="lpstr">
      <vt:lpstr>Arial</vt:lpstr>
      <vt:lpstr>Calibri</vt:lpstr>
      <vt:lpstr>Cambria Math</vt:lpstr>
      <vt:lpstr>Segoe UI Light</vt:lpstr>
      <vt:lpstr>Wingdings</vt:lpstr>
      <vt:lpstr>Retrospect</vt:lpstr>
      <vt:lpstr>PowerPoint-Präsentation</vt:lpstr>
      <vt:lpstr>Problem</vt:lpstr>
      <vt:lpstr>The Data</vt:lpstr>
      <vt:lpstr>k-Trusses</vt:lpstr>
      <vt:lpstr>k-Trusses</vt:lpstr>
      <vt:lpstr>Implementation – Find Truss</vt:lpstr>
      <vt:lpstr>Implementation – Find Truss</vt:lpstr>
      <vt:lpstr>Implementation – Find Truss</vt:lpstr>
      <vt:lpstr>Implementation – Find Truss</vt:lpstr>
      <vt:lpstr>Implementation – Find Truss</vt:lpstr>
      <vt:lpstr>Implementation – Find Truss</vt:lpstr>
      <vt:lpstr>Implementation – Find Truss</vt:lpstr>
      <vt:lpstr>Implementation – Filter Triangles</vt:lpstr>
      <vt:lpstr>Implementation – Max Truss</vt:lpstr>
      <vt:lpstr>Implementation – Max Truss</vt:lpstr>
      <vt:lpstr>Implementation – Max Truss</vt:lpstr>
      <vt:lpstr>Implementation – Max Truss</vt:lpstr>
      <vt:lpstr>Implementation – Max Truss</vt:lpstr>
      <vt:lpstr>Implementation – Max Truss</vt:lpstr>
      <vt:lpstr>Implementation – Max Truss</vt:lpstr>
      <vt:lpstr>Evaluation – Conditions</vt:lpstr>
      <vt:lpstr>Evaluation – Spark scaling by #cores</vt:lpstr>
      <vt:lpstr>Evaluation – Flink scaling by #cores</vt:lpstr>
      <vt:lpstr>Evaluation – Flink vs Spark</vt:lpstr>
      <vt:lpstr>Evaluation – Relative Speedup</vt:lpstr>
      <vt:lpstr>Evaluation – Program Parts</vt:lpstr>
      <vt:lpstr>Evaluation – Truss</vt:lpstr>
      <vt:lpstr>Evaluation – Maximal Truss</vt:lpstr>
      <vt:lpstr>Conclusions</vt:lpstr>
      <vt:lpstr>References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Implementation – Triangle Generation</vt:lpstr>
      <vt:lpstr>Evaluation – Triangle Generation</vt:lpstr>
      <vt:lpstr>Evaluation – Triangle Generation</vt:lpstr>
      <vt:lpstr>Direction?</vt:lpstr>
      <vt:lpstr>Direction?</vt:lpstr>
      <vt:lpstr>Direction?</vt:lpstr>
      <vt:lpstr>Finding the maximum Truss</vt:lpstr>
      <vt:lpstr>Evaluation – starting 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Limberger</dc:creator>
  <cp:lastModifiedBy>Tim</cp:lastModifiedBy>
  <cp:revision>892</cp:revision>
  <dcterms:created xsi:type="dcterms:W3CDTF">2014-04-10T08:32:59Z</dcterms:created>
  <dcterms:modified xsi:type="dcterms:W3CDTF">2015-07-13T08:21:12Z</dcterms:modified>
</cp:coreProperties>
</file>

<file path=docProps/thumbnail.jpeg>
</file>